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68" r:id="rId1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8216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894675" y="997148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0">
                <a:latin typeface="Georgia"/>
                <a:ea typeface="Georgia"/>
                <a:cs typeface="Georgia"/>
                <a:sym typeface="Georgia"/>
              </a:rPr>
              <a:t>Gothic Literature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825050" y="2905841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continued...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Her Poetry: 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67888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828800"/>
            <a:ext cx="4419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I heard a fly buzz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I felt a funeral in my brain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Because I could not stop for Death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The Bustle in a House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7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391400" cy="715963"/>
          </a:xfrm>
        </p:spPr>
        <p:txBody>
          <a:bodyPr/>
          <a:lstStyle/>
          <a:p>
            <a:r>
              <a:rPr lang="en-US" sz="3200" dirty="0" smtClean="0"/>
              <a:t>I heard a fly buzz…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14400"/>
            <a:ext cx="8229600" cy="49677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I </a:t>
            </a:r>
            <a:r>
              <a:rPr lang="en-US" sz="1400" dirty="0"/>
              <a:t>heard a Fly buzz – when I died –  </a:t>
            </a:r>
          </a:p>
          <a:p>
            <a:pPr marL="0" indent="0">
              <a:buNone/>
            </a:pPr>
            <a:r>
              <a:rPr lang="en-US" sz="1400" dirty="0"/>
              <a:t>The Stillness in the Room</a:t>
            </a:r>
          </a:p>
          <a:p>
            <a:pPr marL="0" indent="0">
              <a:buNone/>
            </a:pPr>
            <a:r>
              <a:rPr lang="en-US" sz="1400" dirty="0"/>
              <a:t>Was like the Stillness in the Air –  </a:t>
            </a:r>
          </a:p>
          <a:p>
            <a:pPr marL="0" indent="0">
              <a:buNone/>
            </a:pPr>
            <a:r>
              <a:rPr lang="en-US" sz="1400" dirty="0"/>
              <a:t>Between the Heaves of Storm –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The Eyes around – had wrung them dry –  </a:t>
            </a:r>
          </a:p>
          <a:p>
            <a:pPr marL="0" indent="0">
              <a:buNone/>
            </a:pPr>
            <a:r>
              <a:rPr lang="en-US" sz="1400" dirty="0"/>
              <a:t>And Breaths were gathering firm</a:t>
            </a:r>
          </a:p>
          <a:p>
            <a:pPr marL="0" indent="0">
              <a:buNone/>
            </a:pPr>
            <a:r>
              <a:rPr lang="en-US" sz="1400" dirty="0"/>
              <a:t>For that last Onset – when the King</a:t>
            </a:r>
          </a:p>
          <a:p>
            <a:pPr marL="0" indent="0">
              <a:buNone/>
            </a:pPr>
            <a:r>
              <a:rPr lang="en-US" sz="1400" dirty="0"/>
              <a:t>Be witnessed – in the Room – 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I willed my Keepsakes – Signed away</a:t>
            </a:r>
          </a:p>
          <a:p>
            <a:pPr marL="0" indent="0">
              <a:buNone/>
            </a:pPr>
            <a:r>
              <a:rPr lang="en-US" sz="1400" dirty="0"/>
              <a:t>What portions of me be</a:t>
            </a:r>
          </a:p>
          <a:p>
            <a:pPr marL="0" indent="0">
              <a:buNone/>
            </a:pPr>
            <a:r>
              <a:rPr lang="en-US" sz="1400" dirty="0"/>
              <a:t>Assignable – and then it was</a:t>
            </a:r>
          </a:p>
          <a:p>
            <a:pPr marL="0" indent="0">
              <a:buNone/>
            </a:pPr>
            <a:r>
              <a:rPr lang="en-US" sz="1400" dirty="0"/>
              <a:t>There interposed a Fly – 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With Blue – uncertain stumbling Buzz –  </a:t>
            </a:r>
          </a:p>
          <a:p>
            <a:pPr marL="0" indent="0">
              <a:buNone/>
            </a:pPr>
            <a:r>
              <a:rPr lang="en-US" sz="1400" dirty="0"/>
              <a:t>Between the light – and me –  </a:t>
            </a:r>
          </a:p>
          <a:p>
            <a:pPr marL="0" indent="0">
              <a:buNone/>
            </a:pPr>
            <a:r>
              <a:rPr lang="en-US" sz="1400" dirty="0"/>
              <a:t>And then the Windows failed – and then</a:t>
            </a:r>
          </a:p>
          <a:p>
            <a:pPr marL="0" indent="0">
              <a:buNone/>
            </a:pPr>
            <a:r>
              <a:rPr lang="en-US" sz="1400" dirty="0"/>
              <a:t>I could not see to see –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341209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44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4953000" cy="563563"/>
          </a:xfrm>
        </p:spPr>
        <p:txBody>
          <a:bodyPr/>
          <a:lstStyle/>
          <a:p>
            <a:r>
              <a:rPr lang="en-US" sz="2800" dirty="0" smtClean="0"/>
              <a:t>I felt a funeral in my brain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0" y="990600"/>
            <a:ext cx="4267200" cy="4967700"/>
          </a:xfrm>
        </p:spPr>
        <p:txBody>
          <a:bodyPr/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As all the Heavens were a Bell,</a:t>
            </a:r>
          </a:p>
          <a:p>
            <a:pPr marL="0" indent="0">
              <a:buNone/>
            </a:pPr>
            <a:r>
              <a:rPr lang="en-US" sz="1400" dirty="0"/>
              <a:t>And Being, but an Ear,</a:t>
            </a:r>
          </a:p>
          <a:p>
            <a:pPr marL="0" indent="0">
              <a:buNone/>
            </a:pPr>
            <a:r>
              <a:rPr lang="en-US" sz="1400" dirty="0"/>
              <a:t>And I, and Silence, some strange Race</a:t>
            </a:r>
          </a:p>
          <a:p>
            <a:pPr marL="0" indent="0">
              <a:buNone/>
            </a:pPr>
            <a:r>
              <a:rPr lang="en-US" sz="1400" dirty="0"/>
              <a:t>Wrecked, solitary, here – 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And then a Plank in Reason, broke,</a:t>
            </a:r>
          </a:p>
          <a:p>
            <a:pPr marL="0" indent="0">
              <a:buNone/>
            </a:pPr>
            <a:r>
              <a:rPr lang="en-US" sz="1400" dirty="0"/>
              <a:t>And I dropped down, and down –  </a:t>
            </a:r>
          </a:p>
          <a:p>
            <a:pPr marL="0" indent="0">
              <a:buNone/>
            </a:pPr>
            <a:r>
              <a:rPr lang="en-US" sz="1400" dirty="0"/>
              <a:t>And hit a World, at every plunge,</a:t>
            </a:r>
          </a:p>
          <a:p>
            <a:pPr marL="0" indent="0">
              <a:buNone/>
            </a:pPr>
            <a:r>
              <a:rPr lang="en-US" sz="1400" dirty="0"/>
              <a:t>And Finished knowing – then –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81000" y="990600"/>
            <a:ext cx="42672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I felt a Funeral, in my Brain,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And Mourners to and fro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Kept treading – treading – till it seemed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That Sense was breaking through –  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And when they all were seated,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A Service, like a Drum –  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Kept beating – beating – till I thought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My Mind was going numb –  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And then I heard them lift a Box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And creak across my Soul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With those same Boots of Lead, again,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Then Space – began to toll,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As all the Heavens were a Bell,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And Being, but an Ear,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And I, and Silence, some strange Race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Wrecked, solitary, here – </a:t>
            </a:r>
          </a:p>
          <a:p>
            <a:pPr marL="0" indent="0">
              <a:buFont typeface="Arial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6600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400800" cy="457200"/>
          </a:xfrm>
        </p:spPr>
        <p:txBody>
          <a:bodyPr/>
          <a:lstStyle/>
          <a:p>
            <a:r>
              <a:rPr lang="en-US" sz="2400" dirty="0" smtClean="0"/>
              <a:t>Because I could not stop for Death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800600" cy="49677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Because I could not stop for Death – </a:t>
            </a:r>
          </a:p>
          <a:p>
            <a:pPr marL="0" indent="0">
              <a:buNone/>
            </a:pPr>
            <a:r>
              <a:rPr lang="en-US" sz="1400" dirty="0"/>
              <a:t>He kindly stopped for me –  </a:t>
            </a:r>
          </a:p>
          <a:p>
            <a:pPr marL="0" indent="0">
              <a:buNone/>
            </a:pPr>
            <a:r>
              <a:rPr lang="en-US" sz="1400" dirty="0"/>
              <a:t>The Carriage held but just Ourselves –  </a:t>
            </a:r>
          </a:p>
          <a:p>
            <a:pPr marL="0" indent="0">
              <a:buNone/>
            </a:pPr>
            <a:r>
              <a:rPr lang="en-US" sz="1400" dirty="0"/>
              <a:t>And Immortality.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We slowly drove – He knew no haste</a:t>
            </a:r>
          </a:p>
          <a:p>
            <a:pPr marL="0" indent="0">
              <a:buNone/>
            </a:pPr>
            <a:r>
              <a:rPr lang="en-US" sz="1400" dirty="0"/>
              <a:t>And I had put away</a:t>
            </a:r>
          </a:p>
          <a:p>
            <a:pPr marL="0" indent="0">
              <a:buNone/>
            </a:pPr>
            <a:r>
              <a:rPr lang="en-US" sz="1400" dirty="0"/>
              <a:t>My labor and my leisure too,</a:t>
            </a:r>
          </a:p>
          <a:p>
            <a:pPr marL="0" indent="0">
              <a:buNone/>
            </a:pPr>
            <a:r>
              <a:rPr lang="en-US" sz="1400" dirty="0"/>
              <a:t>For His Civility –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We passed the School, where Children strove</a:t>
            </a:r>
          </a:p>
          <a:p>
            <a:pPr marL="0" indent="0">
              <a:buNone/>
            </a:pPr>
            <a:r>
              <a:rPr lang="en-US" sz="1400" dirty="0"/>
              <a:t>At Recess – in the Ring –  </a:t>
            </a:r>
          </a:p>
          <a:p>
            <a:pPr marL="0" indent="0">
              <a:buNone/>
            </a:pPr>
            <a:r>
              <a:rPr lang="en-US" sz="1400" dirty="0"/>
              <a:t>We passed the Fields of Gazing Grain –  </a:t>
            </a:r>
          </a:p>
          <a:p>
            <a:pPr marL="0" indent="0">
              <a:buNone/>
            </a:pPr>
            <a:r>
              <a:rPr lang="en-US" sz="1400" dirty="0"/>
              <a:t>We passed the Setting Sun –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Or rather – He passed us – </a:t>
            </a:r>
          </a:p>
          <a:p>
            <a:pPr marL="0" indent="0">
              <a:buNone/>
            </a:pPr>
            <a:r>
              <a:rPr lang="en-US" sz="1400" dirty="0"/>
              <a:t>The Dews drew quivering and chill – </a:t>
            </a:r>
          </a:p>
          <a:p>
            <a:pPr marL="0" indent="0">
              <a:buNone/>
            </a:pPr>
            <a:r>
              <a:rPr lang="en-US" sz="1400" dirty="0"/>
              <a:t>For only Gossamer, my Gown – </a:t>
            </a:r>
          </a:p>
          <a:p>
            <a:pPr marL="0" indent="0">
              <a:buNone/>
            </a:pPr>
            <a:r>
              <a:rPr lang="en-US" sz="1400" dirty="0"/>
              <a:t>My Tippet – only Tulle – 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495800" y="685800"/>
            <a:ext cx="3962400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Or rather – He passed us – 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The Dews drew quivering and chill – 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For only Gossamer, my Gown – 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My Tippet – only Tulle – 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We paused before a House that seemed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A Swelling of the Ground – 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The Roof was scarcely visible – 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The Cornice – in the Ground – 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Since then – ‘tis Centuries – and yet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Feels shorter than the Day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I first surmised the Horses’ Heads 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Were toward Eternity – </a:t>
            </a:r>
            <a:endParaRPr 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902" y="4343400"/>
            <a:ext cx="132960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5713511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Personification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79473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Bustle in a House (1108)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Georgia" pitchFamily="18" charset="0"/>
              </a:rPr>
              <a:t>The </a:t>
            </a:r>
            <a:r>
              <a:rPr lang="en-US" sz="2000" dirty="0">
                <a:latin typeface="Georgia" pitchFamily="18" charset="0"/>
              </a:rPr>
              <a:t>Bustle in a House</a:t>
            </a:r>
          </a:p>
          <a:p>
            <a:pPr marL="0" indent="0">
              <a:buNone/>
            </a:pPr>
            <a:r>
              <a:rPr lang="en-US" sz="2000" dirty="0">
                <a:latin typeface="Georgia" pitchFamily="18" charset="0"/>
              </a:rPr>
              <a:t>The Morning after Death</a:t>
            </a:r>
          </a:p>
          <a:p>
            <a:pPr marL="0" indent="0">
              <a:buNone/>
            </a:pPr>
            <a:r>
              <a:rPr lang="en-US" sz="2000" dirty="0">
                <a:latin typeface="Georgia" pitchFamily="18" charset="0"/>
              </a:rPr>
              <a:t>Is solemnest of industries</a:t>
            </a:r>
          </a:p>
          <a:p>
            <a:pPr marL="0" indent="0">
              <a:buNone/>
            </a:pPr>
            <a:r>
              <a:rPr lang="en-US" sz="2000" dirty="0">
                <a:latin typeface="Georgia" pitchFamily="18" charset="0"/>
              </a:rPr>
              <a:t>Enacted upon Earth –</a:t>
            </a:r>
          </a:p>
          <a:p>
            <a:pPr marL="0" indent="0">
              <a:buNone/>
            </a:pPr>
            <a:endParaRPr lang="en-US" sz="20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Georgia" pitchFamily="18" charset="0"/>
              </a:rPr>
              <a:t>The Sweeping up the Heart</a:t>
            </a:r>
          </a:p>
          <a:p>
            <a:pPr marL="0" indent="0">
              <a:buNone/>
            </a:pPr>
            <a:r>
              <a:rPr lang="en-US" sz="2000" dirty="0">
                <a:latin typeface="Georgia" pitchFamily="18" charset="0"/>
              </a:rPr>
              <a:t>And putting Love away</a:t>
            </a:r>
          </a:p>
          <a:p>
            <a:pPr marL="0" indent="0">
              <a:buNone/>
            </a:pPr>
            <a:r>
              <a:rPr lang="en-US" sz="2000" dirty="0">
                <a:latin typeface="Georgia" pitchFamily="18" charset="0"/>
              </a:rPr>
              <a:t>We shall not want to use again</a:t>
            </a:r>
          </a:p>
          <a:p>
            <a:pPr marL="0" indent="0">
              <a:buNone/>
            </a:pPr>
            <a:r>
              <a:rPr lang="en-US" sz="2000" dirty="0">
                <a:latin typeface="Georgia" pitchFamily="18" charset="0"/>
              </a:rPr>
              <a:t>Until Eternity –</a:t>
            </a:r>
          </a:p>
          <a:p>
            <a:pPr marL="0" indent="0">
              <a:buNone/>
            </a:pPr>
            <a:endParaRPr lang="en-US" sz="1600" dirty="0"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200"/>
            <a:ext cx="2419045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2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Review of Concepts/Week One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What is Gothic literature? 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Characteristics of Gothic literature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Describe Poe's early life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Understand and be able to </a:t>
            </a: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discuss “The Masque of the Red D</a:t>
            </a:r>
            <a:r>
              <a:rPr lang="en-US" dirty="0" smtClean="0">
                <a:latin typeface="Georgia"/>
                <a:ea typeface="Georgia"/>
                <a:cs typeface="Georgia"/>
                <a:sym typeface="Georgia"/>
              </a:rPr>
              <a:t>e</a:t>
            </a: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ath” </a:t>
            </a:r>
            <a:endParaRPr lang="en" dirty="0">
              <a:latin typeface="Georgia"/>
              <a:ea typeface="Georgia"/>
              <a:cs typeface="Georgia"/>
              <a:sym typeface="Georgia"/>
            </a:endParaRPr>
          </a:p>
          <a:p>
            <a:endParaRPr lang="en" dirty="0"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**First formal review next week! </a:t>
            </a:r>
            <a:endParaRPr lang="en" dirty="0" smtClean="0"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buNone/>
            </a:pPr>
            <a:r>
              <a:rPr lang="en" sz="1800" i="1" dirty="0" smtClean="0">
                <a:latin typeface="Georgia"/>
                <a:ea typeface="Georgia"/>
                <a:cs typeface="Georgia"/>
                <a:sym typeface="Georgia"/>
              </a:rPr>
              <a:t>It </a:t>
            </a:r>
            <a:r>
              <a:rPr lang="en" sz="1800" i="1" dirty="0">
                <a:latin typeface="Georgia"/>
                <a:ea typeface="Georgia"/>
                <a:cs typeface="Georgia"/>
                <a:sym typeface="Georgia"/>
              </a:rPr>
              <a:t>will cover all lecture content, The Raven, </a:t>
            </a:r>
            <a:r>
              <a:rPr lang="en" sz="1800" i="1" dirty="0" smtClean="0">
                <a:latin typeface="Georgia"/>
                <a:ea typeface="Georgia"/>
                <a:cs typeface="Georgia"/>
                <a:sym typeface="Georgia"/>
              </a:rPr>
              <a:t>The Masque of the Red Death, </a:t>
            </a:r>
            <a:r>
              <a:rPr lang="en" sz="1800" i="1" dirty="0">
                <a:latin typeface="Georgia"/>
                <a:ea typeface="Georgia"/>
                <a:cs typeface="Georgia"/>
                <a:sym typeface="Georgia"/>
              </a:rPr>
              <a:t>Poe and Dickinson's biographies, and Dickinson's poems**</a:t>
            </a:r>
          </a:p>
          <a:p>
            <a:endParaRPr lang="en" sz="1800" i="1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Due </a:t>
            </a: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Tonight/Reminders: </a:t>
            </a:r>
            <a:endParaRPr lang="en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Make sure you’ve submitted the Question Set from last week on </a:t>
            </a:r>
            <a:r>
              <a:rPr lang="en" i="1" dirty="0" smtClean="0">
                <a:latin typeface="Georgia"/>
                <a:ea typeface="Georgia"/>
                <a:cs typeface="Georgia"/>
                <a:sym typeface="Georgia"/>
              </a:rPr>
              <a:t>The Masque of the Red Death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Submit Question S</a:t>
            </a:r>
            <a:r>
              <a:rPr lang="en-US" dirty="0" smtClean="0">
                <a:latin typeface="Georgia"/>
                <a:ea typeface="Georgia"/>
                <a:cs typeface="Georgia"/>
                <a:sym typeface="Georgia"/>
              </a:rPr>
              <a:t>e</a:t>
            </a: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t #2 from Poe’s </a:t>
            </a:r>
            <a:r>
              <a:rPr lang="en" i="1" dirty="0" smtClean="0">
                <a:latin typeface="Georgia"/>
                <a:ea typeface="Georgia"/>
                <a:cs typeface="Georgia"/>
                <a:sym typeface="Georgia"/>
              </a:rPr>
              <a:t>The Raven</a:t>
            </a: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 and from the Emily Dickinson poems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Submit tonight’s Warm-up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Complete the first study guide and use it to help you with the first quiz next week </a:t>
            </a:r>
            <a:endParaRPr lang="en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4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400" i="1"/>
              <a:t>19th Century: More than just ghost stories...</a:t>
            </a:r>
          </a:p>
        </p:txBody>
      </p:sp>
      <p:sp>
        <p:nvSpPr>
          <p:cNvPr id="49" name="Shape 49"/>
          <p:cNvSpPr/>
          <p:nvPr/>
        </p:nvSpPr>
        <p:spPr>
          <a:xfrm>
            <a:off x="1455350" y="1124190"/>
            <a:ext cx="5845996" cy="460961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0" name="Shape 50"/>
          <p:cNvSpPr txBox="1"/>
          <p:nvPr/>
        </p:nvSpPr>
        <p:spPr>
          <a:xfrm>
            <a:off x="1082850" y="5735050"/>
            <a:ext cx="7158900" cy="6617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D.W. Kellogg, WOMAN MOURNING BY TOMB (ca. 1842) courtesy of Library of Congress, Prints and Photographs Division [LC-USZC4-1840].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Themes in Gothic Literature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Good and Evil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Victorian social values </a:t>
            </a: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as </a:t>
            </a: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intrinsically hypocritical </a:t>
            </a: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(i.e., people "are not what they seem") 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Social anxiety/change/fear of the unknown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The "overreaching" man/Prometheus 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The "internal world" </a:t>
            </a: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as a complex place</a:t>
            </a:r>
          </a:p>
          <a:p>
            <a:pPr marL="38100" lvl="0" indent="0" rtl="0">
              <a:buClr>
                <a:srgbClr val="000000"/>
              </a:buClr>
              <a:buSzPct val="166666"/>
              <a:buNone/>
            </a:pPr>
            <a:endParaRPr lang="en" dirty="0">
              <a:latin typeface="Georgia"/>
              <a:ea typeface="Georgia"/>
              <a:cs typeface="Georgia"/>
              <a:sym typeface="Georgia"/>
            </a:endParaRPr>
          </a:p>
          <a:p>
            <a:endParaRPr lang="en" dirty="0">
              <a:latin typeface="Georgia"/>
              <a:ea typeface="Georgia"/>
              <a:cs typeface="Georgia"/>
              <a:sym typeface="Georgia"/>
            </a:endParaRPr>
          </a:p>
          <a:p>
            <a:endParaRPr lang="en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Francisco Goya's "The Spell" </a:t>
            </a:r>
          </a:p>
        </p:txBody>
      </p:sp>
      <p:sp>
        <p:nvSpPr>
          <p:cNvPr id="62" name="Shape 62"/>
          <p:cNvSpPr/>
          <p:nvPr/>
        </p:nvSpPr>
        <p:spPr>
          <a:xfrm>
            <a:off x="2133600" y="1601350"/>
            <a:ext cx="4648200" cy="4875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>
                <a:latin typeface="Georgia" pitchFamily="18" charset="0"/>
              </a:rPr>
              <a:t>Dickinson </a:t>
            </a:r>
            <a:endParaRPr lang="en" dirty="0">
              <a:latin typeface="Georgia" pitchFamily="18" charset="0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7467600" cy="48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CN" sz="2400" dirty="0">
                <a:latin typeface="Georgia" pitchFamily="18" charset="0"/>
              </a:rPr>
              <a:t>Born in 1830 in rural </a:t>
            </a:r>
            <a:r>
              <a:rPr lang="en-US" altLang="zh-CN" sz="2400" dirty="0" smtClean="0">
                <a:latin typeface="Georgia" pitchFamily="18" charset="0"/>
              </a:rPr>
              <a:t>Amherst, Massachusetts</a:t>
            </a:r>
          </a:p>
          <a:p>
            <a:r>
              <a:rPr lang="en-US" altLang="zh-CN" sz="2400" dirty="0">
                <a:latin typeface="Georgia" pitchFamily="18" charset="0"/>
              </a:rPr>
              <a:t>S</a:t>
            </a:r>
            <a:r>
              <a:rPr lang="en-US" altLang="zh-CN" sz="2400" dirty="0" smtClean="0">
                <a:latin typeface="Georgia" pitchFamily="18" charset="0"/>
              </a:rPr>
              <a:t>pent </a:t>
            </a:r>
            <a:r>
              <a:rPr lang="en-US" altLang="zh-CN" sz="2400" dirty="0">
                <a:latin typeface="Georgia" pitchFamily="18" charset="0"/>
              </a:rPr>
              <a:t>her entire life in the household of her </a:t>
            </a:r>
            <a:r>
              <a:rPr lang="en-US" altLang="zh-CN" sz="2400" dirty="0" smtClean="0">
                <a:latin typeface="Georgia" pitchFamily="18" charset="0"/>
              </a:rPr>
              <a:t>parents</a:t>
            </a:r>
          </a:p>
          <a:p>
            <a:r>
              <a:rPr lang="en-US" altLang="zh-CN" sz="2400" dirty="0" smtClean="0">
                <a:latin typeface="Georgia" pitchFamily="18" charset="0"/>
              </a:rPr>
              <a:t>Often produced a </a:t>
            </a:r>
            <a:r>
              <a:rPr lang="en-US" altLang="zh-CN" sz="2400" dirty="0">
                <a:latin typeface="Georgia" pitchFamily="18" charset="0"/>
              </a:rPr>
              <a:t>poem a </a:t>
            </a:r>
            <a:r>
              <a:rPr lang="en-US" altLang="zh-CN" sz="2400" dirty="0" smtClean="0">
                <a:latin typeface="Georgia" pitchFamily="18" charset="0"/>
              </a:rPr>
              <a:t>day</a:t>
            </a:r>
          </a:p>
          <a:p>
            <a:r>
              <a:rPr lang="en-US" altLang="zh-CN" sz="2400" dirty="0">
                <a:latin typeface="Georgia" pitchFamily="18" charset="0"/>
              </a:rPr>
              <a:t>B</a:t>
            </a:r>
            <a:r>
              <a:rPr lang="en-US" altLang="zh-CN" sz="2400" dirty="0" smtClean="0">
                <a:latin typeface="Georgia" pitchFamily="18" charset="0"/>
              </a:rPr>
              <a:t>egan </a:t>
            </a:r>
            <a:r>
              <a:rPr lang="en-US" altLang="zh-CN" sz="2400" dirty="0">
                <a:latin typeface="Georgia" pitchFamily="18" charset="0"/>
              </a:rPr>
              <a:t>to dress only in white—a habit that added to her reputation as an </a:t>
            </a:r>
            <a:r>
              <a:rPr lang="en-US" altLang="zh-CN" sz="2400" dirty="0" smtClean="0">
                <a:latin typeface="Georgia" pitchFamily="18" charset="0"/>
              </a:rPr>
              <a:t>eccentric</a:t>
            </a:r>
            <a:endParaRPr lang="en-US" altLang="zh-CN" sz="2400" dirty="0">
              <a:latin typeface="Georgia" pitchFamily="18" charset="0"/>
            </a:endParaRPr>
          </a:p>
          <a:p>
            <a:pPr marL="0" indent="0">
              <a:buNone/>
            </a:pPr>
            <a:endParaRPr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169984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66442"/>
            <a:ext cx="1447800" cy="228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Myth of “fragile innocence” 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b="1" dirty="0" smtClean="0">
                <a:latin typeface="Georgia" pitchFamily="18" charset="0"/>
              </a:rPr>
              <a:t>Seclusion </a:t>
            </a:r>
            <a:r>
              <a:rPr lang="en-US" altLang="zh-CN" sz="2800" dirty="0">
                <a:latin typeface="Georgia" pitchFamily="18" charset="0"/>
              </a:rPr>
              <a:t>was not the result of a failed love affair, but rather a part of a more general pattern of </a:t>
            </a:r>
            <a:r>
              <a:rPr lang="en-US" altLang="zh-CN" sz="2800" dirty="0" smtClean="0">
                <a:latin typeface="Georgia" pitchFamily="18" charset="0"/>
              </a:rPr>
              <a:t>renunciation</a:t>
            </a:r>
          </a:p>
          <a:p>
            <a:r>
              <a:rPr lang="en-US" altLang="zh-CN" sz="2800" dirty="0" smtClean="0">
                <a:latin typeface="Georgia" pitchFamily="18" charset="0"/>
              </a:rPr>
              <a:t>She defined herself; wrote voraciously to many friends across the U.S.</a:t>
            </a:r>
          </a:p>
          <a:p>
            <a:r>
              <a:rPr lang="en-US" altLang="zh-CN" sz="2800" dirty="0" smtClean="0">
                <a:latin typeface="Georgia" pitchFamily="18" charset="0"/>
              </a:rPr>
              <a:t>Died in 1886 (56 years old)</a:t>
            </a:r>
            <a:endParaRPr lang="zh-CN" altLang="en-US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9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Her Poetry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latin typeface="Georgia" pitchFamily="18" charset="0"/>
              </a:rPr>
              <a:t>Dashes and pauses</a:t>
            </a:r>
          </a:p>
          <a:p>
            <a:r>
              <a:rPr lang="en-US" sz="2800" dirty="0" smtClean="0">
                <a:latin typeface="Georgia" pitchFamily="18" charset="0"/>
              </a:rPr>
              <a:t>Ellipses and the “unspoken”</a:t>
            </a:r>
          </a:p>
          <a:p>
            <a:r>
              <a:rPr lang="en-US" sz="2800" dirty="0" smtClean="0">
                <a:latin typeface="Georgia" pitchFamily="18" charset="0"/>
              </a:rPr>
              <a:t>Ferocity of </a:t>
            </a:r>
            <a:r>
              <a:rPr lang="en-US" sz="2800" dirty="0" smtClean="0">
                <a:latin typeface="Georgia" pitchFamily="18" charset="0"/>
              </a:rPr>
              <a:t>feeling</a:t>
            </a:r>
          </a:p>
          <a:p>
            <a:r>
              <a:rPr lang="en-US" sz="2800" dirty="0" smtClean="0">
                <a:latin typeface="Georgia" pitchFamily="18" charset="0"/>
              </a:rPr>
              <a:t>One of the most easily identifiable poets in American Literature (look for dashes and ellipses) </a:t>
            </a: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“Quiet minds think the loudest thoughts.”</a:t>
            </a:r>
            <a:endParaRPr lang="en-US" sz="2800" dirty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Multiple readings:</a:t>
            </a:r>
          </a:p>
          <a:p>
            <a:pPr marL="0" indent="0">
              <a:buNone/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i="1" dirty="0" smtClean="0">
                <a:latin typeface="Georgia" pitchFamily="18" charset="0"/>
              </a:rPr>
              <a:t>From sensual ecstasy to religious ecstasy </a:t>
            </a:r>
            <a:endParaRPr lang="en-US" sz="2800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53044"/>
      </p:ext>
    </p:extLst>
  </p:cSld>
  <p:clrMapOvr>
    <a:masterClrMapping/>
  </p:clrMapOvr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910</Words>
  <Application>Microsoft Office PowerPoint</Application>
  <PresentationFormat>On-screen Show (4:3)</PresentationFormat>
  <Paragraphs>143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/>
      <vt:lpstr>Gothic Literature</vt:lpstr>
      <vt:lpstr>Review of Concepts/Week One</vt:lpstr>
      <vt:lpstr>Due Tonight/Reminders: </vt:lpstr>
      <vt:lpstr>19th Century: More than just ghost stories...</vt:lpstr>
      <vt:lpstr>Themes in Gothic Literature</vt:lpstr>
      <vt:lpstr>Francisco Goya's "The Spell" </vt:lpstr>
      <vt:lpstr>Dickinson </vt:lpstr>
      <vt:lpstr>Myth of “fragile innocence” </vt:lpstr>
      <vt:lpstr>Her Poetry</vt:lpstr>
      <vt:lpstr>Her Poetry: </vt:lpstr>
      <vt:lpstr>I heard a fly buzz…</vt:lpstr>
      <vt:lpstr>I felt a funeral in my brain</vt:lpstr>
      <vt:lpstr>Because I could not stop for Death</vt:lpstr>
      <vt:lpstr>The Bustle in a House (1108)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Gothic Literature</dc:title>
  <dc:creator>Stu00324</dc:creator>
  <cp:lastModifiedBy>User_Account</cp:lastModifiedBy>
  <cp:revision>7</cp:revision>
  <dcterms:modified xsi:type="dcterms:W3CDTF">2014-07-21T21:28:36Z</dcterms:modified>
</cp:coreProperties>
</file>