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4"/>
    <p:sldMasterId id="2147484035" r:id="rId5"/>
  </p:sldMasterIdLst>
  <p:notesMasterIdLst>
    <p:notesMasterId r:id="rId48"/>
  </p:notesMasterIdLst>
  <p:handoutMasterIdLst>
    <p:handoutMasterId r:id="rId49"/>
  </p:handoutMasterIdLst>
  <p:sldIdLst>
    <p:sldId id="320" r:id="rId6"/>
    <p:sldId id="399" r:id="rId7"/>
    <p:sldId id="400" r:id="rId8"/>
    <p:sldId id="398" r:id="rId9"/>
    <p:sldId id="333" r:id="rId10"/>
    <p:sldId id="376" r:id="rId11"/>
    <p:sldId id="377" r:id="rId12"/>
    <p:sldId id="381" r:id="rId13"/>
    <p:sldId id="382" r:id="rId14"/>
    <p:sldId id="383" r:id="rId15"/>
    <p:sldId id="384" r:id="rId16"/>
    <p:sldId id="332" r:id="rId17"/>
    <p:sldId id="378" r:id="rId18"/>
    <p:sldId id="379" r:id="rId19"/>
    <p:sldId id="330" r:id="rId20"/>
    <p:sldId id="396" r:id="rId21"/>
    <p:sldId id="395" r:id="rId22"/>
    <p:sldId id="407" r:id="rId23"/>
    <p:sldId id="405" r:id="rId24"/>
    <p:sldId id="406" r:id="rId25"/>
    <p:sldId id="401" r:id="rId26"/>
    <p:sldId id="402" r:id="rId27"/>
    <p:sldId id="403" r:id="rId28"/>
    <p:sldId id="404" r:id="rId29"/>
    <p:sldId id="324" r:id="rId30"/>
    <p:sldId id="331" r:id="rId31"/>
    <p:sldId id="342" r:id="rId32"/>
    <p:sldId id="341" r:id="rId33"/>
    <p:sldId id="340" r:id="rId34"/>
    <p:sldId id="339" r:id="rId35"/>
    <p:sldId id="355" r:id="rId36"/>
    <p:sldId id="356" r:id="rId37"/>
    <p:sldId id="357" r:id="rId38"/>
    <p:sldId id="358" r:id="rId39"/>
    <p:sldId id="359" r:id="rId40"/>
    <p:sldId id="360" r:id="rId41"/>
    <p:sldId id="385" r:id="rId42"/>
    <p:sldId id="386" r:id="rId43"/>
    <p:sldId id="391" r:id="rId44"/>
    <p:sldId id="392" r:id="rId45"/>
    <p:sldId id="393" r:id="rId46"/>
    <p:sldId id="394"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138" autoAdjust="0"/>
  </p:normalViewPr>
  <p:slideViewPr>
    <p:cSldViewPr>
      <p:cViewPr varScale="1">
        <p:scale>
          <a:sx n="68" d="100"/>
          <a:sy n="68"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2"/>
    </p:cViewPr>
  </p:sorterViewPr>
  <p:notesViewPr>
    <p:cSldViewPr>
      <p:cViewPr varScale="1">
        <p:scale>
          <a:sx n="56" d="100"/>
          <a:sy n="56" d="100"/>
        </p:scale>
        <p:origin x="-18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D5730B3-2032-4CCA-B4F9-263245D4591D}" type="datetimeFigureOut">
              <a:rPr lang="en-US"/>
              <a:pPr>
                <a:defRPr/>
              </a:pPr>
              <a:t>8/6/2017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16ED787-6925-43A3-8C9D-504A2A57B63B}" type="slidenum">
              <a:rPr lang="en-US"/>
              <a:pPr>
                <a:defRPr/>
              </a:pPr>
              <a:t>‹#›</a:t>
            </a:fld>
            <a:endParaRPr lang="en-US"/>
          </a:p>
        </p:txBody>
      </p:sp>
    </p:spTree>
    <p:extLst>
      <p:ext uri="{BB962C8B-B14F-4D97-AF65-F5344CB8AC3E}">
        <p14:creationId xmlns:p14="http://schemas.microsoft.com/office/powerpoint/2010/main" val="2631827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6E8E9BE-FB68-46B8-BE03-92343E32F4BC}" type="datetimeFigureOut">
              <a:rPr lang="en-US"/>
              <a:pPr>
                <a:defRPr/>
              </a:pPr>
              <a:t>8/6/2017</a:t>
            </a:fld>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B83839-C1A9-4FF1-B232-F9A8352CAA74}" type="slidenum">
              <a:rPr lang="en-US"/>
              <a:pPr>
                <a:defRPr/>
              </a:pPr>
              <a:t>‹#›</a:t>
            </a:fld>
            <a:endParaRPr lang="en-US"/>
          </a:p>
        </p:txBody>
      </p:sp>
    </p:spTree>
    <p:extLst>
      <p:ext uri="{BB962C8B-B14F-4D97-AF65-F5344CB8AC3E}">
        <p14:creationId xmlns:p14="http://schemas.microsoft.com/office/powerpoint/2010/main" val="267301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pPr eaLnBrk="1" hangingPunct="1">
              <a:lnSpc>
                <a:spcPct val="90000"/>
              </a:lnSpc>
            </a:pPr>
            <a:r>
              <a:rPr lang="en-US" sz="1000">
                <a:latin typeface="Arial" pitchFamily="34" charset="0"/>
                <a:ea typeface="ＭＳ Ｐゴシック" pitchFamily="72" charset="-128"/>
              </a:rPr>
              <a:t>This slide presents the general format of an APA formatted paper: An essay should be typed and double-spaced on the standard-sized paper (8.5</a:t>
            </a:r>
            <a:r>
              <a:rPr lang="ja-JP" altLang="en-US" sz="1000">
                <a:latin typeface="Arial" pitchFamily="34" charset="0"/>
                <a:ea typeface="ＭＳ Ｐゴシック" pitchFamily="72" charset="-128"/>
              </a:rPr>
              <a:t>”</a:t>
            </a:r>
            <a:r>
              <a:rPr lang="en-US" altLang="ja-JP" sz="1000">
                <a:latin typeface="Arial" pitchFamily="34" charset="0"/>
                <a:ea typeface="ＭＳ Ｐゴシック" pitchFamily="72" charset="-128"/>
              </a:rPr>
              <a:t>x11</a:t>
            </a:r>
            <a:r>
              <a:rPr lang="ja-JP" altLang="en-US" sz="1000">
                <a:latin typeface="Arial" pitchFamily="34" charset="0"/>
                <a:ea typeface="ＭＳ Ｐゴシック" pitchFamily="72" charset="-128"/>
              </a:rPr>
              <a:t>”</a:t>
            </a:r>
            <a:r>
              <a:rPr lang="en-US" altLang="ja-JP" sz="1000">
                <a:latin typeface="Arial" pitchFamily="34" charset="0"/>
                <a:ea typeface="ＭＳ Ｐゴシック" pitchFamily="72" charset="-128"/>
              </a:rPr>
              <a:t>) with 1</a:t>
            </a:r>
            <a:r>
              <a:rPr lang="ja-JP" altLang="en-US" sz="1000">
                <a:latin typeface="Arial" pitchFamily="34" charset="0"/>
                <a:ea typeface="ＭＳ Ｐゴシック" pitchFamily="72" charset="-128"/>
              </a:rPr>
              <a:t>”</a:t>
            </a:r>
            <a:r>
              <a:rPr lang="en-US" altLang="ja-JP" sz="1000">
                <a:latin typeface="Arial" pitchFamily="34" charset="0"/>
                <a:ea typeface="ＭＳ Ｐゴシック" pitchFamily="72" charset="-128"/>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sz="1000">
              <a:latin typeface="Arial" pitchFamily="34" charset="0"/>
              <a:ea typeface="ＭＳ Ｐゴシック" pitchFamily="72" charset="-128"/>
            </a:endParaRPr>
          </a:p>
        </p:txBody>
      </p:sp>
      <p:sp>
        <p:nvSpPr>
          <p:cNvPr id="17411" name="Slide Number Placeholder 3"/>
          <p:cNvSpPr>
            <a:spLocks noGrp="1"/>
          </p:cNvSpPr>
          <p:nvPr>
            <p:ph type="sldNum" sz="quarter" idx="5"/>
          </p:nvPr>
        </p:nvSpPr>
        <p:spPr>
          <a:noFill/>
        </p:spPr>
        <p:txBody>
          <a:bodyPr/>
          <a:lstStyle/>
          <a:p>
            <a:fld id="{4B4B0A7D-CBA9-454B-95E5-8B8C450DA192}" type="slidenum">
              <a:rPr lang="en-US"/>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D7F9C698-55A9-4CBB-9872-D6EAF793E2C0}" type="datetimeFigureOut">
              <a:rPr lang="en-US" smtClean="0"/>
              <a:pPr>
                <a:defRPr/>
              </a:pPr>
              <a:t>8/6/2017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321F966-3DF2-408F-B90E-62B66B0D5B7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32A3304-9C08-477C-97EC-34901DB51215}" type="datetimeFigureOut">
              <a:rPr lang="en-US" smtClean="0"/>
              <a:pPr>
                <a:defRPr/>
              </a:pPr>
              <a:t>8/6/2017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DDC08E-92E1-4227-A05A-0E4AACFA2F1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A26A106-2E17-4438-8DAE-E50AE314EF7E}" type="datetimeFigureOut">
              <a:rPr lang="en-US" smtClean="0"/>
              <a:pPr>
                <a:defRPr/>
              </a:pPr>
              <a:t>8/6/2017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E315B7-9F1A-4159-B0CD-174ACAC6DEC0}"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D7F9C698-55A9-4CBB-9872-D6EAF793E2C0}" type="datetimeFigureOut">
              <a:rPr lang="en-US" smtClean="0"/>
              <a:pPr>
                <a:defRPr/>
              </a:pPr>
              <a:t>8/6/2017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321F966-3DF2-408F-B90E-62B66B0D5B71}" type="slidenum">
              <a:rPr lang="en-US" smtClean="0"/>
              <a:pPr>
                <a:defRPr/>
              </a:pPr>
              <a:t>‹#›</a:t>
            </a:fld>
            <a:endParaRPr lang="en-US"/>
          </a:p>
        </p:txBody>
      </p:sp>
    </p:spTree>
    <p:extLst>
      <p:ext uri="{BB962C8B-B14F-4D97-AF65-F5344CB8AC3E}">
        <p14:creationId xmlns:p14="http://schemas.microsoft.com/office/powerpoint/2010/main" val="47959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1917EF16-1FD1-4B17-B8BC-8FBEF2AEDEDB}" type="datetimeFigureOut">
              <a:rPr lang="en-US" smtClean="0">
                <a:solidFill>
                  <a:prstClr val="black"/>
                </a:solidFill>
              </a:rPr>
              <a:pPr>
                <a:defRPr/>
              </a:pPr>
              <a:t>8/6/2017</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96FF3CF5-DD15-4E55-A649-A6576E9BAAD1}" type="slidenum">
              <a:rPr lang="en-US" smtClean="0">
                <a:solidFill>
                  <a:prstClr val="black"/>
                </a:solidFill>
              </a:rPr>
              <a:pPr>
                <a:def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624539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F418C40F-F166-4175-AF38-8A6174996CB6}" type="datetimeFigureOut">
              <a:rPr lang="en-US" smtClean="0">
                <a:solidFill>
                  <a:prstClr val="white"/>
                </a:solidFill>
              </a:rPr>
              <a:pPr>
                <a:defRPr/>
              </a:pPr>
              <a:t>8/6/2017</a:t>
            </a:fld>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3440AEAE-F7FA-4196-8695-42898750FE62}" type="slidenum">
              <a:rPr lang="en-US" smtClean="0">
                <a:solidFill>
                  <a:prstClr val="white"/>
                </a:solidFill>
              </a:rPr>
              <a:pPr>
                <a:def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416969791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6675280-150F-48CA-B1B0-E66F97F56E51}" type="datetimeFigureOut">
              <a:rPr lang="en-US" smtClean="0">
                <a:solidFill>
                  <a:prstClr val="white"/>
                </a:solidFill>
              </a:rPr>
              <a:pPr>
                <a:defRPr/>
              </a:pPr>
              <a:t>8/6/2017</a:t>
            </a:fld>
            <a:endParaRPr lang="en-US">
              <a:solidFill>
                <a:prstClr val="white"/>
              </a:solidFill>
            </a:endParaRPr>
          </a:p>
        </p:txBody>
      </p:sp>
      <p:sp>
        <p:nvSpPr>
          <p:cNvPr id="6" name="Footer Placeholder 5"/>
          <p:cNvSpPr>
            <a:spLocks noGrp="1"/>
          </p:cNvSpPr>
          <p:nvPr>
            <p:ph type="ftr" sz="quarter" idx="11"/>
          </p:nvPr>
        </p:nvSpPr>
        <p:spPr/>
        <p:txBody>
          <a:body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p>
            <a:pPr>
              <a:defRPr/>
            </a:pPr>
            <a:fld id="{9420852F-C1B0-4146-9346-91EF57EFBBE9}" type="slidenum">
              <a:rPr lang="en-US" smtClean="0">
                <a:solidFill>
                  <a:prstClr val="white"/>
                </a:solidFill>
              </a:rPr>
              <a:pPr>
                <a:def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17900365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E5EE6744-8FB9-4C9E-B1B0-BE8AF2CB021C}" type="datetimeFigureOut">
              <a:rPr lang="en-US" smtClean="0">
                <a:solidFill>
                  <a:prstClr val="black"/>
                </a:solidFill>
              </a:rPr>
              <a:pPr>
                <a:defRPr/>
              </a:pPr>
              <a:t>8/6/2017</a:t>
            </a:fld>
            <a:endParaRPr lang="en-US">
              <a:solidFill>
                <a:prstClr val="black"/>
              </a:solidFill>
            </a:endParaRPr>
          </a:p>
        </p:txBody>
      </p:sp>
      <p:sp>
        <p:nvSpPr>
          <p:cNvPr id="8" name="Footer Placeholder 7"/>
          <p:cNvSpPr>
            <a:spLocks noGrp="1"/>
          </p:cNvSpPr>
          <p:nvPr>
            <p:ph type="ftr" sz="quarter" idx="11"/>
          </p:nvPr>
        </p:nvSpPr>
        <p:spPr/>
        <p:txBody>
          <a:body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a:defRPr/>
            </a:pPr>
            <a:fld id="{FC0287AB-6569-41F6-A7A8-514EAFBC840D}"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1973745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A712AEA-B154-4BE4-BE43-607D426AE986}" type="datetimeFigureOut">
              <a:rPr lang="en-US" smtClean="0">
                <a:solidFill>
                  <a:prstClr val="white"/>
                </a:solidFill>
              </a:rPr>
              <a:pPr>
                <a:defRPr/>
              </a:pPr>
              <a:t>8/6/2017</a:t>
            </a:fld>
            <a:endParaRPr lang="en-US">
              <a:solidFill>
                <a:prstClr val="white"/>
              </a:solidFill>
            </a:endParaRPr>
          </a:p>
        </p:txBody>
      </p:sp>
      <p:sp>
        <p:nvSpPr>
          <p:cNvPr id="4" name="Footer Placeholder 3"/>
          <p:cNvSpPr>
            <a:spLocks noGrp="1"/>
          </p:cNvSpPr>
          <p:nvPr>
            <p:ph type="ftr" sz="quarter" idx="11"/>
          </p:nvPr>
        </p:nvSpPr>
        <p:spPr/>
        <p:txBody>
          <a:body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p>
            <a:pPr>
              <a:defRPr/>
            </a:pPr>
            <a:fld id="{245F8D0F-E35A-4161-B925-13AF2E1A73AD}" type="slidenum">
              <a:rPr lang="en-US" smtClean="0">
                <a:solidFill>
                  <a:prstClr val="white"/>
                </a:solidFill>
              </a:rPr>
              <a:pPr>
                <a:def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05107964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E26BD61-935C-4F84-862E-24193B5B28C1}" type="datetimeFigureOut">
              <a:rPr lang="en-US" smtClean="0">
                <a:solidFill>
                  <a:prstClr val="black"/>
                </a:solidFill>
              </a:rPr>
              <a:pPr>
                <a:defRPr/>
              </a:pPr>
              <a:t>8/6/2017</a:t>
            </a:fld>
            <a:endParaRPr lang="en-US">
              <a:solidFill>
                <a:prstClr val="black"/>
              </a:solidFill>
            </a:endParaRPr>
          </a:p>
        </p:txBody>
      </p:sp>
      <p:sp>
        <p:nvSpPr>
          <p:cNvPr id="3" name="Footer Placeholder 2"/>
          <p:cNvSpPr>
            <a:spLocks noGrp="1"/>
          </p:cNvSpPr>
          <p:nvPr>
            <p:ph type="ftr" sz="quarter" idx="11"/>
          </p:nvPr>
        </p:nvSpPr>
        <p:spPr/>
        <p:txBody>
          <a:bodyPr/>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10C94FC3-472E-43F0-9A8F-E540444D57F4}"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37403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09D9D21B-9BFE-4351-AFCB-B2E1EDE8E992}" type="datetimeFigureOut">
              <a:rPr lang="en-US" smtClean="0">
                <a:solidFill>
                  <a:prstClr val="black"/>
                </a:solidFill>
              </a:rPr>
              <a:pPr>
                <a:defRPr/>
              </a:pPr>
              <a:t>8/6/2017</a:t>
            </a:fld>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AEB2B9B1-5A36-4206-93B0-E4423654E631}"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05421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1917EF16-1FD1-4B17-B8BC-8FBEF2AEDEDB}" type="datetimeFigureOut">
              <a:rPr lang="en-US" smtClean="0"/>
              <a:pPr>
                <a:defRPr/>
              </a:pPr>
              <a:t>8/6/2017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FF3CF5-DD15-4E55-A649-A6576E9BAAD1}"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3D45534-60DA-427E-9B8F-BD4888E297BD}" type="datetimeFigureOut">
              <a:rPr lang="en-US" smtClean="0">
                <a:solidFill>
                  <a:prstClr val="white"/>
                </a:solidFill>
              </a:rPr>
              <a:pPr>
                <a:defRPr/>
              </a:pPr>
              <a:t>8/6/2017</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563EDA1-DE00-4BDB-8B9A-17495CF28119}" type="slidenum">
              <a:rPr lang="en-US" smtClean="0">
                <a:solidFill>
                  <a:prstClr val="white"/>
                </a:solidFill>
              </a:rPr>
              <a:pPr>
                <a:def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60871804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32A3304-9C08-477C-97EC-34901DB51215}" type="datetimeFigureOut">
              <a:rPr lang="en-US" smtClean="0">
                <a:solidFill>
                  <a:prstClr val="black"/>
                </a:solidFill>
              </a:rPr>
              <a:pPr>
                <a:defRPr/>
              </a:pPr>
              <a:t>8/6/2017</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9DDDC08E-92E1-4227-A05A-0E4AACFA2F1E}"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65165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A26A106-2E17-4438-8DAE-E50AE314EF7E}" type="datetimeFigureOut">
              <a:rPr lang="en-US" smtClean="0">
                <a:solidFill>
                  <a:prstClr val="black"/>
                </a:solidFill>
              </a:rPr>
              <a:pPr>
                <a:defRPr/>
              </a:pPr>
              <a:t>8/6/2017</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93E315B7-9F1A-4159-B0CD-174ACAC6DEC0}"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8041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F418C40F-F166-4175-AF38-8A6174996CB6}" type="datetimeFigureOut">
              <a:rPr lang="en-US" smtClean="0"/>
              <a:pPr>
                <a:defRPr/>
              </a:pPr>
              <a:t>8/6/2017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40AEAE-F7FA-4196-8695-42898750FE62}"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6675280-150F-48CA-B1B0-E66F97F56E51}" type="datetimeFigureOut">
              <a:rPr lang="en-US" smtClean="0"/>
              <a:pPr>
                <a:defRPr/>
              </a:pPr>
              <a:t>8/6/2017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20852F-C1B0-4146-9346-91EF57EFBBE9}"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E5EE6744-8FB9-4C9E-B1B0-BE8AF2CB021C}" type="datetimeFigureOut">
              <a:rPr lang="en-US" smtClean="0"/>
              <a:pPr>
                <a:defRPr/>
              </a:pPr>
              <a:t>8/6/2017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C0287AB-6569-41F6-A7A8-514EAFBC840D}"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A712AEA-B154-4BE4-BE43-607D426AE986}" type="datetimeFigureOut">
              <a:rPr lang="en-US" smtClean="0"/>
              <a:pPr>
                <a:defRPr/>
              </a:pPr>
              <a:t>8/6/2017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45F8D0F-E35A-4161-B925-13AF2E1A73AD}"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E26BD61-935C-4F84-862E-24193B5B28C1}" type="datetimeFigureOut">
              <a:rPr lang="en-US" smtClean="0"/>
              <a:pPr>
                <a:defRPr/>
              </a:pPr>
              <a:t>8/6/2017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0C94FC3-472E-43F0-9A8F-E540444D57F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09D9D21B-9BFE-4351-AFCB-B2E1EDE8E992}" type="datetimeFigureOut">
              <a:rPr lang="en-US" smtClean="0"/>
              <a:pPr>
                <a:defRPr/>
              </a:pPr>
              <a:t>8/6/2017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EB2B9B1-5A36-4206-93B0-E4423654E63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3D45534-60DA-427E-9B8F-BD4888E297BD}" type="datetimeFigureOut">
              <a:rPr lang="en-US" smtClean="0"/>
              <a:pPr>
                <a:defRPr/>
              </a:pPr>
              <a:t>8/6/2017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563EDA1-DE00-4BDB-8B9A-17495CF28119}"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1D4AD166-827C-4CD6-A2BC-91AE6E92F3A1}" type="datetimeFigureOut">
              <a:rPr lang="en-US" smtClean="0"/>
              <a:pPr>
                <a:defRPr/>
              </a:pPr>
              <a:t>8/6/2017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770C594-9BC5-4BD7-B712-4B06EDF1205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1D4AD166-827C-4CD6-A2BC-91AE6E92F3A1}" type="datetimeFigureOut">
              <a:rPr lang="en-US" smtClean="0">
                <a:solidFill>
                  <a:prstClr val="black"/>
                </a:solidFill>
              </a:rPr>
              <a:pPr>
                <a:defRPr/>
              </a:pPr>
              <a:t>8/6/2017</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770C594-9BC5-4BD7-B712-4B06EDF1205E}"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3998227"/>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mericanrhetoric.com/speeches/gwbush911groundzerobullhorn.htm"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faculty.ncwc.edu/lakirby/English%20090/prewriting_strategies.ht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goodwritingdays.com/" TargetMode="External"/><Relationship Id="rId2" Type="http://schemas.openxmlformats.org/officeDocument/2006/relationships/hyperlink" Target="http://owl.english.purdue.edu/owl/resource/560/0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US" dirty="0"/>
              <a:t>College Composition I</a:t>
            </a:r>
          </a:p>
        </p:txBody>
      </p:sp>
      <p:sp>
        <p:nvSpPr>
          <p:cNvPr id="4" name="Subtitle 3"/>
          <p:cNvSpPr>
            <a:spLocks noGrp="1"/>
          </p:cNvSpPr>
          <p:nvPr>
            <p:ph type="subTitle" idx="1"/>
          </p:nvPr>
        </p:nvSpPr>
        <p:spPr/>
        <p:txBody>
          <a:bodyPr/>
          <a:lstStyle/>
          <a:p>
            <a:r>
              <a:rPr lang="en-US" dirty="0"/>
              <a:t>Ms. McDaniel</a:t>
            </a:r>
          </a:p>
          <a:p>
            <a:r>
              <a:rPr lang="en-US" dirty="0"/>
              <a:t>757-663-8700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467600" cy="4525963"/>
          </a:xfrm>
        </p:spPr>
        <p:txBody>
          <a:bodyPr/>
          <a:lstStyle/>
          <a:p>
            <a:r>
              <a:rPr lang="en-US" dirty="0"/>
              <a:t>The Appeal of Character or Culture:</a:t>
            </a:r>
          </a:p>
          <a:p>
            <a:pPr marL="109728" indent="0">
              <a:buNone/>
            </a:pPr>
            <a:endParaRPr lang="en-US" dirty="0"/>
          </a:p>
        </p:txBody>
      </p:sp>
      <p:sp>
        <p:nvSpPr>
          <p:cNvPr id="4" name="Title 3"/>
          <p:cNvSpPr>
            <a:spLocks noGrp="1"/>
          </p:cNvSpPr>
          <p:nvPr>
            <p:ph type="title"/>
          </p:nvPr>
        </p:nvSpPr>
        <p:spPr/>
        <p:txBody>
          <a:bodyPr/>
          <a:lstStyle/>
          <a:p>
            <a:r>
              <a:rPr lang="en-US" dirty="0"/>
              <a:t>Ethos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09801"/>
            <a:ext cx="2402631"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2133600"/>
            <a:ext cx="5867400" cy="2677656"/>
          </a:xfrm>
          <a:prstGeom prst="rect">
            <a:avLst/>
          </a:prstGeom>
          <a:noFill/>
        </p:spPr>
        <p:txBody>
          <a:bodyPr wrap="square" rtlCol="0">
            <a:spAutoFit/>
          </a:bodyPr>
          <a:lstStyle/>
          <a:p>
            <a:r>
              <a:rPr lang="en-US" sz="1400" dirty="0"/>
              <a:t>“Thank you all. I want you all to know -- it [bullhorn] can't go any louder --  I want you all to know that American today, American today is on bended knee, in prayer for the people whose lives were lost here, for the workers who work here, for the families who mourn. </a:t>
            </a:r>
          </a:p>
          <a:p>
            <a:endParaRPr lang="en-US" sz="1400" dirty="0"/>
          </a:p>
          <a:p>
            <a:r>
              <a:rPr lang="en-US" sz="1400" dirty="0"/>
              <a:t>The nation stands with the good people of New York City and New Jersey and Connecticut as we mourn the loss of thousands of our citizens” </a:t>
            </a:r>
          </a:p>
          <a:p>
            <a:endParaRPr lang="en-US" sz="1400" dirty="0"/>
          </a:p>
          <a:p>
            <a:r>
              <a:rPr lang="en-US" sz="1400" dirty="0">
                <a:hlinkClick r:id="rId3"/>
              </a:rPr>
              <a:t>http://www.americanrhetoric.com/speeches/gwbush911groundzerobullhorn.htm</a:t>
            </a:r>
            <a:endParaRPr lang="en-US" sz="1400" dirty="0"/>
          </a:p>
          <a:p>
            <a:endParaRPr lang="en-US" sz="1400" dirty="0"/>
          </a:p>
        </p:txBody>
      </p:sp>
    </p:spTree>
    <p:extLst>
      <p:ext uri="{BB962C8B-B14F-4D97-AF65-F5344CB8AC3E}">
        <p14:creationId xmlns:p14="http://schemas.microsoft.com/office/powerpoint/2010/main" val="208554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391400" cy="4525963"/>
          </a:xfrm>
        </p:spPr>
        <p:txBody>
          <a:bodyPr/>
          <a:lstStyle/>
          <a:p>
            <a:r>
              <a:rPr lang="en-US" dirty="0"/>
              <a:t>The Appeal to </a:t>
            </a:r>
          </a:p>
          <a:p>
            <a:r>
              <a:rPr lang="en-US" dirty="0"/>
              <a:t>Emotion:</a:t>
            </a:r>
          </a:p>
          <a:p>
            <a:pPr marL="109728" indent="0">
              <a:buNone/>
            </a:pPr>
            <a:endParaRPr lang="en-US" dirty="0"/>
          </a:p>
        </p:txBody>
      </p:sp>
      <p:sp>
        <p:nvSpPr>
          <p:cNvPr id="4" name="Title 3"/>
          <p:cNvSpPr>
            <a:spLocks noGrp="1"/>
          </p:cNvSpPr>
          <p:nvPr>
            <p:ph type="title"/>
          </p:nvPr>
        </p:nvSpPr>
        <p:spPr/>
        <p:txBody>
          <a:bodyPr/>
          <a:lstStyle/>
          <a:p>
            <a:r>
              <a:rPr lang="en-US" dirty="0"/>
              <a:t>Pathos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066800"/>
            <a:ext cx="37338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10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normAutofit fontScale="92500"/>
          </a:bodyPr>
          <a:lstStyle/>
          <a:p>
            <a:r>
              <a:rPr lang="en-US" u="sng" dirty="0"/>
              <a:t>Audience</a:t>
            </a:r>
            <a:r>
              <a:rPr lang="en-US" dirty="0"/>
              <a:t> –expectations and needs</a:t>
            </a:r>
          </a:p>
          <a:p>
            <a:r>
              <a:rPr lang="en-US" u="sng" dirty="0"/>
              <a:t>Purpose</a:t>
            </a:r>
            <a:r>
              <a:rPr lang="en-US" dirty="0"/>
              <a:t> – reason for writing </a:t>
            </a:r>
          </a:p>
          <a:p>
            <a:r>
              <a:rPr lang="en-US" u="sng" dirty="0"/>
              <a:t>Rhetorical situation </a:t>
            </a:r>
            <a:r>
              <a:rPr lang="en-US" dirty="0"/>
              <a:t>– (consists of)</a:t>
            </a:r>
          </a:p>
          <a:p>
            <a:pPr marL="109728" indent="0">
              <a:buNone/>
            </a:pPr>
            <a:r>
              <a:rPr lang="en-US" dirty="0"/>
              <a:t> Writer, Purpose/Expectations, Audience, Topic,   </a:t>
            </a:r>
          </a:p>
          <a:p>
            <a:pPr marL="109728" indent="0">
              <a:buNone/>
            </a:pPr>
            <a:r>
              <a:rPr lang="en-US" dirty="0"/>
              <a:t> Context</a:t>
            </a:r>
          </a:p>
          <a:p>
            <a:r>
              <a:rPr lang="en-US" u="sng" dirty="0"/>
              <a:t>Writer’s voice </a:t>
            </a:r>
            <a:r>
              <a:rPr lang="en-US" dirty="0"/>
              <a:t>– personality that is revealed</a:t>
            </a:r>
          </a:p>
          <a:p>
            <a:r>
              <a:rPr lang="en-US" u="sng" dirty="0"/>
              <a:t>Writer’s tone</a:t>
            </a:r>
            <a:r>
              <a:rPr lang="en-US" dirty="0"/>
              <a:t> – attitude towards the topic</a:t>
            </a:r>
          </a:p>
          <a:p>
            <a:r>
              <a:rPr lang="en-US" u="sng" dirty="0"/>
              <a:t>Context</a:t>
            </a:r>
            <a:r>
              <a:rPr lang="en-US" dirty="0"/>
              <a:t> – circumstances surrounding writing</a:t>
            </a:r>
            <a:endParaRPr lang="en-US" u="sng" dirty="0"/>
          </a:p>
          <a:p>
            <a:r>
              <a:rPr lang="en-US" u="sng" dirty="0"/>
              <a:t>Medium</a:t>
            </a:r>
            <a:r>
              <a:rPr lang="en-US" dirty="0"/>
              <a:t> – physical or electronic means</a:t>
            </a:r>
          </a:p>
          <a:p>
            <a:r>
              <a:rPr lang="en-US" u="sng" dirty="0"/>
              <a:t>Genre</a:t>
            </a:r>
            <a:r>
              <a:rPr lang="en-US" dirty="0"/>
              <a:t> – conventions of a kind of writing</a:t>
            </a:r>
          </a:p>
        </p:txBody>
      </p:sp>
      <p:sp>
        <p:nvSpPr>
          <p:cNvPr id="4" name="Title 3"/>
          <p:cNvSpPr>
            <a:spLocks noGrp="1"/>
          </p:cNvSpPr>
          <p:nvPr>
            <p:ph type="title"/>
          </p:nvPr>
        </p:nvSpPr>
        <p:spPr/>
        <p:txBody>
          <a:bodyPr>
            <a:normAutofit/>
          </a:bodyPr>
          <a:lstStyle/>
          <a:p>
            <a:r>
              <a:rPr lang="en-US" dirty="0"/>
              <a:t>Aspects of Rhetoric</a:t>
            </a:r>
          </a:p>
        </p:txBody>
      </p:sp>
    </p:spTree>
    <p:extLst>
      <p:ext uri="{BB962C8B-B14F-4D97-AF65-F5344CB8AC3E}">
        <p14:creationId xmlns:p14="http://schemas.microsoft.com/office/powerpoint/2010/main" val="188539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“I”/the writer’s point of view</a:t>
            </a:r>
          </a:p>
          <a:p>
            <a:r>
              <a:rPr lang="en-US" dirty="0"/>
              <a:t>Thesis Statement</a:t>
            </a:r>
          </a:p>
          <a:p>
            <a:r>
              <a:rPr lang="en-US" dirty="0"/>
              <a:t>Support through the use of examples, explanation, stories, description, and/or research</a:t>
            </a:r>
          </a:p>
        </p:txBody>
      </p:sp>
      <p:sp>
        <p:nvSpPr>
          <p:cNvPr id="4" name="Title 3"/>
          <p:cNvSpPr>
            <a:spLocks noGrp="1"/>
          </p:cNvSpPr>
          <p:nvPr>
            <p:ph type="title"/>
          </p:nvPr>
        </p:nvSpPr>
        <p:spPr/>
        <p:txBody>
          <a:bodyPr/>
          <a:lstStyle/>
          <a:p>
            <a:r>
              <a:rPr lang="en-US" dirty="0"/>
              <a:t>Essays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371600"/>
            <a:ext cx="4343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0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86200" y="1481328"/>
            <a:ext cx="4800600" cy="4525963"/>
          </a:xfrm>
        </p:spPr>
        <p:txBody>
          <a:bodyPr>
            <a:normAutofit fontScale="70000" lnSpcReduction="20000"/>
          </a:bodyPr>
          <a:lstStyle/>
          <a:p>
            <a:r>
              <a:rPr lang="en-US" b="1" dirty="0">
                <a:solidFill>
                  <a:srgbClr val="FFC000"/>
                </a:solidFill>
              </a:rPr>
              <a:t>Introduction</a:t>
            </a:r>
            <a:r>
              <a:rPr lang="en-US" dirty="0"/>
              <a:t>--broad but with a limited SCOPE to suit the length of the assignment</a:t>
            </a:r>
          </a:p>
          <a:p>
            <a:pPr marL="109728" indent="0">
              <a:buNone/>
            </a:pPr>
            <a:endParaRPr lang="en-US" dirty="0"/>
          </a:p>
          <a:p>
            <a:r>
              <a:rPr lang="en-US" dirty="0">
                <a:solidFill>
                  <a:schemeClr val="accent3"/>
                </a:solidFill>
              </a:rPr>
              <a:t>Body</a:t>
            </a:r>
            <a:r>
              <a:rPr lang="en-US" dirty="0"/>
              <a:t>—very specific and limited only to support for the thesis introduced in your introduction</a:t>
            </a:r>
          </a:p>
          <a:p>
            <a:endParaRPr lang="en-US" dirty="0"/>
          </a:p>
          <a:p>
            <a:r>
              <a:rPr lang="en-US" b="1" dirty="0">
                <a:solidFill>
                  <a:srgbClr val="FFC000"/>
                </a:solidFill>
              </a:rPr>
              <a:t>Conclusion</a:t>
            </a:r>
            <a:r>
              <a:rPr lang="en-US" dirty="0"/>
              <a:t>—returns to the “broad” approach of the Introduction but focuses on what was covered in the piece of writing and what the writer should have learned or understand at the end</a:t>
            </a:r>
          </a:p>
        </p:txBody>
      </p:sp>
      <p:sp>
        <p:nvSpPr>
          <p:cNvPr id="4" name="Title 3"/>
          <p:cNvSpPr>
            <a:spLocks noGrp="1"/>
          </p:cNvSpPr>
          <p:nvPr>
            <p:ph type="title"/>
          </p:nvPr>
        </p:nvSpPr>
        <p:spPr/>
        <p:txBody>
          <a:bodyPr/>
          <a:lstStyle/>
          <a:p>
            <a:r>
              <a:rPr lang="en-US" dirty="0"/>
              <a:t>Essays are like…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1524000"/>
            <a:ext cx="3200400" cy="429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35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219200"/>
            <a:ext cx="8305800" cy="5334000"/>
          </a:xfrm>
        </p:spPr>
        <p:txBody>
          <a:bodyPr>
            <a:normAutofit/>
          </a:bodyPr>
          <a:lstStyle/>
          <a:p>
            <a:r>
              <a:rPr lang="en-US" dirty="0"/>
              <a:t>Generating initial ideas </a:t>
            </a:r>
            <a:r>
              <a:rPr lang="en-US" b="1" dirty="0">
                <a:solidFill>
                  <a:srgbClr val="FFC000"/>
                </a:solidFill>
              </a:rPr>
              <a:t>(Prewriting)</a:t>
            </a:r>
          </a:p>
          <a:p>
            <a:r>
              <a:rPr lang="en-US" dirty="0"/>
              <a:t>Relating those ideas to the writing situation or assignment </a:t>
            </a:r>
            <a:r>
              <a:rPr lang="en-US" b="1" dirty="0">
                <a:solidFill>
                  <a:srgbClr val="FFC000"/>
                </a:solidFill>
              </a:rPr>
              <a:t>(Drafting)</a:t>
            </a:r>
          </a:p>
          <a:p>
            <a:r>
              <a:rPr lang="en-US" dirty="0"/>
              <a:t>Organizing ideas and writing an initial draft </a:t>
            </a:r>
            <a:r>
              <a:rPr lang="en-US" b="1" dirty="0">
                <a:solidFill>
                  <a:srgbClr val="FFC000"/>
                </a:solidFill>
              </a:rPr>
              <a:t>(Drafting)</a:t>
            </a:r>
          </a:p>
          <a:p>
            <a:r>
              <a:rPr lang="en-US" dirty="0"/>
              <a:t>Shaping the paper, frequently with the advice of other readers </a:t>
            </a:r>
            <a:r>
              <a:rPr lang="en-US" b="1" dirty="0">
                <a:solidFill>
                  <a:srgbClr val="FFC000"/>
                </a:solidFill>
              </a:rPr>
              <a:t>(Revision) </a:t>
            </a:r>
          </a:p>
          <a:p>
            <a:r>
              <a:rPr lang="en-US" dirty="0"/>
              <a:t>Editing and polishing the paper, with an eye towards line-by-line awareness of clarity , grammar, and punctuation </a:t>
            </a:r>
            <a:r>
              <a:rPr lang="en-US" b="1" dirty="0">
                <a:solidFill>
                  <a:srgbClr val="FFC000"/>
                </a:solidFill>
              </a:rPr>
              <a:t>(Editing) </a:t>
            </a:r>
          </a:p>
        </p:txBody>
      </p:sp>
      <p:sp>
        <p:nvSpPr>
          <p:cNvPr id="4" name="Title 3"/>
          <p:cNvSpPr>
            <a:spLocks noGrp="1"/>
          </p:cNvSpPr>
          <p:nvPr>
            <p:ph type="title"/>
          </p:nvPr>
        </p:nvSpPr>
        <p:spPr/>
        <p:txBody>
          <a:bodyPr/>
          <a:lstStyle/>
          <a:p>
            <a:r>
              <a:rPr lang="en-US" dirty="0">
                <a:solidFill>
                  <a:srgbClr val="FFC000"/>
                </a:solidFill>
              </a:rPr>
              <a:t>Writing Process</a:t>
            </a:r>
          </a:p>
        </p:txBody>
      </p:sp>
    </p:spTree>
    <p:extLst>
      <p:ext uri="{BB962C8B-B14F-4D97-AF65-F5344CB8AC3E}">
        <p14:creationId xmlns:p14="http://schemas.microsoft.com/office/powerpoint/2010/main" val="188539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772400" cy="4525963"/>
          </a:xfrm>
        </p:spPr>
        <p:txBody>
          <a:bodyPr/>
          <a:lstStyle/>
          <a:p>
            <a:r>
              <a:rPr lang="en-US" dirty="0"/>
              <a:t>What is it that you want the reader to know? </a:t>
            </a:r>
          </a:p>
          <a:p>
            <a:r>
              <a:rPr lang="en-US" dirty="0"/>
              <a:t>What could they gain from learning about your experience? </a:t>
            </a:r>
          </a:p>
          <a:p>
            <a:r>
              <a:rPr lang="en-US" dirty="0"/>
              <a:t>What’s </a:t>
            </a:r>
            <a:r>
              <a:rPr lang="en-US"/>
              <a:t>your focus? </a:t>
            </a:r>
          </a:p>
        </p:txBody>
      </p:sp>
      <p:sp>
        <p:nvSpPr>
          <p:cNvPr id="4" name="Title 3"/>
          <p:cNvSpPr>
            <a:spLocks noGrp="1"/>
          </p:cNvSpPr>
          <p:nvPr>
            <p:ph type="title"/>
          </p:nvPr>
        </p:nvSpPr>
        <p:spPr/>
        <p:txBody>
          <a:bodyPr/>
          <a:lstStyle/>
          <a:p>
            <a:r>
              <a:rPr lang="en-US" dirty="0"/>
              <a:t>The “So What?” Factor </a:t>
            </a:r>
          </a:p>
        </p:txBody>
      </p:sp>
    </p:spTree>
    <p:extLst>
      <p:ext uri="{BB962C8B-B14F-4D97-AF65-F5344CB8AC3E}">
        <p14:creationId xmlns:p14="http://schemas.microsoft.com/office/powerpoint/2010/main" val="98862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620000" cy="4525963"/>
          </a:xfrm>
        </p:spPr>
        <p:txBody>
          <a:bodyPr/>
          <a:lstStyle/>
          <a:p>
            <a:r>
              <a:rPr lang="en-US" dirty="0"/>
              <a:t>Descriptive details</a:t>
            </a:r>
          </a:p>
          <a:p>
            <a:r>
              <a:rPr lang="en-US" dirty="0"/>
              <a:t>Set a scene (pretend you’re watching a movie)</a:t>
            </a:r>
          </a:p>
          <a:p>
            <a:r>
              <a:rPr lang="en-US" dirty="0">
                <a:solidFill>
                  <a:schemeClr val="accent3"/>
                </a:solidFill>
              </a:rPr>
              <a:t>Focus on the five senses</a:t>
            </a:r>
          </a:p>
          <a:p>
            <a:r>
              <a:rPr lang="en-US" dirty="0"/>
              <a:t>Showing is much more powerful than telling; creates a connection with the reader</a:t>
            </a:r>
          </a:p>
        </p:txBody>
      </p:sp>
      <p:sp>
        <p:nvSpPr>
          <p:cNvPr id="4" name="Title 3"/>
          <p:cNvSpPr>
            <a:spLocks noGrp="1"/>
          </p:cNvSpPr>
          <p:nvPr>
            <p:ph type="title"/>
          </p:nvPr>
        </p:nvSpPr>
        <p:spPr/>
        <p:txBody>
          <a:bodyPr/>
          <a:lstStyle/>
          <a:p>
            <a:r>
              <a:rPr lang="en-US" dirty="0"/>
              <a:t>Show…don’t tell! </a:t>
            </a:r>
          </a:p>
        </p:txBody>
      </p:sp>
    </p:spTree>
    <p:extLst>
      <p:ext uri="{BB962C8B-B14F-4D97-AF65-F5344CB8AC3E}">
        <p14:creationId xmlns:p14="http://schemas.microsoft.com/office/powerpoint/2010/main" val="413517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6781800" cy="4525963"/>
          </a:xfrm>
        </p:spPr>
        <p:txBody>
          <a:bodyPr/>
          <a:lstStyle/>
          <a:p>
            <a:r>
              <a:rPr lang="en-US" dirty="0"/>
              <a:t>Narrative</a:t>
            </a:r>
          </a:p>
          <a:p>
            <a:r>
              <a:rPr lang="en-US" dirty="0"/>
              <a:t>Compare/Contrast</a:t>
            </a:r>
          </a:p>
          <a:p>
            <a:r>
              <a:rPr lang="en-US" dirty="0"/>
              <a:t>Persuasive</a:t>
            </a:r>
          </a:p>
          <a:p>
            <a:r>
              <a:rPr lang="en-US" dirty="0"/>
              <a:t>Argumentative</a:t>
            </a:r>
          </a:p>
          <a:p>
            <a:r>
              <a:rPr lang="en-US" dirty="0"/>
              <a:t>Expository</a:t>
            </a:r>
          </a:p>
          <a:p>
            <a:pPr marL="109728" indent="0">
              <a:buNone/>
            </a:pPr>
            <a:endParaRPr lang="en-US" dirty="0"/>
          </a:p>
        </p:txBody>
      </p:sp>
      <p:sp>
        <p:nvSpPr>
          <p:cNvPr id="4" name="Title 3"/>
          <p:cNvSpPr>
            <a:spLocks noGrp="1"/>
          </p:cNvSpPr>
          <p:nvPr>
            <p:ph type="title"/>
          </p:nvPr>
        </p:nvSpPr>
        <p:spPr/>
        <p:txBody>
          <a:bodyPr/>
          <a:lstStyle/>
          <a:p>
            <a:r>
              <a:rPr lang="en-US" dirty="0"/>
              <a:t>Genres</a:t>
            </a:r>
          </a:p>
        </p:txBody>
      </p:sp>
    </p:spTree>
    <p:extLst>
      <p:ext uri="{BB962C8B-B14F-4D97-AF65-F5344CB8AC3E}">
        <p14:creationId xmlns:p14="http://schemas.microsoft.com/office/powerpoint/2010/main" val="1855769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239000" cy="4525963"/>
          </a:xfrm>
        </p:spPr>
        <p:txBody>
          <a:bodyPr/>
          <a:lstStyle/>
          <a:p>
            <a:r>
              <a:rPr lang="en-US" dirty="0"/>
              <a:t>Prewriting</a:t>
            </a:r>
          </a:p>
          <a:p>
            <a:r>
              <a:rPr lang="en-US" dirty="0"/>
              <a:t>Drafting</a:t>
            </a:r>
          </a:p>
          <a:p>
            <a:r>
              <a:rPr lang="en-US" dirty="0"/>
              <a:t>Revision</a:t>
            </a:r>
          </a:p>
          <a:p>
            <a:r>
              <a:rPr lang="en-US" dirty="0"/>
              <a:t>Editing</a:t>
            </a:r>
          </a:p>
          <a:p>
            <a:r>
              <a:rPr lang="en-US" dirty="0"/>
              <a:t>Proofreading</a:t>
            </a:r>
          </a:p>
          <a:p>
            <a:pPr marL="109728" indent="0">
              <a:buNone/>
            </a:pPr>
            <a:endParaRPr lang="en-US" dirty="0"/>
          </a:p>
          <a:p>
            <a:pPr marL="109728" indent="0">
              <a:buNone/>
            </a:pPr>
            <a:r>
              <a:rPr lang="en-US" dirty="0"/>
              <a:t>Other concepts we’ll cover:</a:t>
            </a:r>
          </a:p>
          <a:p>
            <a:pPr marL="109728" indent="0">
              <a:buNone/>
            </a:pPr>
            <a:r>
              <a:rPr lang="en-US" dirty="0"/>
              <a:t>Peer Reviews</a:t>
            </a:r>
          </a:p>
          <a:p>
            <a:pPr marL="109728" indent="0">
              <a:buNone/>
            </a:pPr>
            <a:r>
              <a:rPr lang="en-US" dirty="0"/>
              <a:t>Conferencing</a:t>
            </a:r>
          </a:p>
        </p:txBody>
      </p:sp>
      <p:sp>
        <p:nvSpPr>
          <p:cNvPr id="4" name="Title 3"/>
          <p:cNvSpPr>
            <a:spLocks noGrp="1"/>
          </p:cNvSpPr>
          <p:nvPr>
            <p:ph type="title"/>
          </p:nvPr>
        </p:nvSpPr>
        <p:spPr/>
        <p:txBody>
          <a:bodyPr/>
          <a:lstStyle/>
          <a:p>
            <a:r>
              <a:rPr lang="en-US" dirty="0"/>
              <a:t>The Writing Process</a:t>
            </a:r>
          </a:p>
        </p:txBody>
      </p:sp>
    </p:spTree>
    <p:extLst>
      <p:ext uri="{BB962C8B-B14F-4D97-AF65-F5344CB8AC3E}">
        <p14:creationId xmlns:p14="http://schemas.microsoft.com/office/powerpoint/2010/main" val="119995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Essay Structure</a:t>
            </a:r>
          </a:p>
        </p:txBody>
      </p:sp>
      <p:sp>
        <p:nvSpPr>
          <p:cNvPr id="3" name="Content Placeholder 2"/>
          <p:cNvSpPr>
            <a:spLocks noGrp="1"/>
          </p:cNvSpPr>
          <p:nvPr>
            <p:ph sz="quarter" idx="1"/>
          </p:nvPr>
        </p:nvSpPr>
        <p:spPr/>
        <p:txBody>
          <a:bodyPr>
            <a:normAutofit/>
          </a:bodyPr>
          <a:lstStyle/>
          <a:p>
            <a:r>
              <a:rPr lang="en-US" b="1" dirty="0"/>
              <a:t>Introduction</a:t>
            </a:r>
            <a:r>
              <a:rPr lang="en-US" dirty="0"/>
              <a:t>—Thesis Statement</a:t>
            </a:r>
          </a:p>
          <a:p>
            <a:r>
              <a:rPr lang="en-US" b="1" dirty="0"/>
              <a:t>Body</a:t>
            </a:r>
            <a:r>
              <a:rPr lang="en-US" dirty="0"/>
              <a:t>—Support and Details</a:t>
            </a:r>
          </a:p>
          <a:p>
            <a:r>
              <a:rPr lang="en-US" b="1" dirty="0"/>
              <a:t>Conclusion</a:t>
            </a:r>
            <a:r>
              <a:rPr lang="en-US" dirty="0"/>
              <a:t>—Summation and Assertion</a:t>
            </a:r>
          </a:p>
          <a:p>
            <a:endParaRPr lang="en-US" dirty="0"/>
          </a:p>
          <a:p>
            <a:pPr marL="109728" indent="0">
              <a:buNone/>
            </a:pPr>
            <a:r>
              <a:rPr lang="en-US" dirty="0"/>
              <a:t>More on this in a moment…</a:t>
            </a:r>
          </a:p>
        </p:txBody>
      </p:sp>
    </p:spTree>
    <p:extLst>
      <p:ext uri="{BB962C8B-B14F-4D97-AF65-F5344CB8AC3E}">
        <p14:creationId xmlns:p14="http://schemas.microsoft.com/office/powerpoint/2010/main" val="4060031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6781800" cy="4525963"/>
          </a:xfrm>
        </p:spPr>
        <p:txBody>
          <a:bodyPr/>
          <a:lstStyle/>
          <a:p>
            <a:r>
              <a:rPr lang="en-US" dirty="0"/>
              <a:t>The Thesis Statement is the central idea of your essay.</a:t>
            </a:r>
          </a:p>
          <a:p>
            <a:r>
              <a:rPr lang="en-US" dirty="0"/>
              <a:t>All details support this point</a:t>
            </a:r>
          </a:p>
          <a:p>
            <a:r>
              <a:rPr lang="en-US" dirty="0"/>
              <a:t>It is located early in your essay</a:t>
            </a:r>
          </a:p>
          <a:p>
            <a:r>
              <a:rPr lang="en-US" dirty="0"/>
              <a:t>It is a clearly-crafted statement (never a question)</a:t>
            </a:r>
          </a:p>
          <a:p>
            <a:r>
              <a:rPr lang="en-US" dirty="0"/>
              <a:t>It is limited in SCOPE</a:t>
            </a:r>
          </a:p>
        </p:txBody>
      </p:sp>
      <p:sp>
        <p:nvSpPr>
          <p:cNvPr id="4" name="Title 3"/>
          <p:cNvSpPr>
            <a:spLocks noGrp="1"/>
          </p:cNvSpPr>
          <p:nvPr>
            <p:ph type="title"/>
          </p:nvPr>
        </p:nvSpPr>
        <p:spPr/>
        <p:txBody>
          <a:bodyPr/>
          <a:lstStyle/>
          <a:p>
            <a:r>
              <a:rPr lang="en-US" dirty="0"/>
              <a:t>Prewriting and the Thesis</a:t>
            </a:r>
          </a:p>
        </p:txBody>
      </p:sp>
    </p:spTree>
    <p:extLst>
      <p:ext uri="{BB962C8B-B14F-4D97-AF65-F5344CB8AC3E}">
        <p14:creationId xmlns:p14="http://schemas.microsoft.com/office/powerpoint/2010/main" val="2781880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848600" cy="4525963"/>
          </a:xfrm>
        </p:spPr>
        <p:txBody>
          <a:bodyPr/>
          <a:lstStyle/>
          <a:p>
            <a:pPr marL="109728" indent="0">
              <a:buNone/>
            </a:pPr>
            <a:r>
              <a:rPr lang="en-US" b="1" dirty="0">
                <a:solidFill>
                  <a:srgbClr val="FFC000"/>
                </a:solidFill>
              </a:rPr>
              <a:t>Prewriting</a:t>
            </a:r>
          </a:p>
          <a:p>
            <a:pPr marL="109728" indent="0">
              <a:buNone/>
            </a:pPr>
            <a:endParaRPr lang="en-US" b="1" dirty="0">
              <a:solidFill>
                <a:srgbClr val="FFC000"/>
              </a:solidFill>
            </a:endParaRPr>
          </a:p>
          <a:p>
            <a:r>
              <a:rPr lang="en-US" dirty="0"/>
              <a:t>Generate ideas</a:t>
            </a:r>
          </a:p>
          <a:p>
            <a:r>
              <a:rPr lang="en-US" dirty="0"/>
              <a:t>Raw material</a:t>
            </a:r>
          </a:p>
          <a:p>
            <a:r>
              <a:rPr lang="en-US" dirty="0"/>
              <a:t>No judgment!</a:t>
            </a:r>
          </a:p>
          <a:p>
            <a:r>
              <a:rPr lang="en-US" dirty="0"/>
              <a:t>Prevents </a:t>
            </a:r>
          </a:p>
          <a:p>
            <a:pPr marL="109728" indent="0">
              <a:buNone/>
            </a:pPr>
            <a:r>
              <a:rPr lang="en-US" dirty="0"/>
              <a:t>     “writer’s block” </a:t>
            </a:r>
          </a:p>
        </p:txBody>
      </p:sp>
      <p:sp>
        <p:nvSpPr>
          <p:cNvPr id="4" name="Title 3"/>
          <p:cNvSpPr>
            <a:spLocks noGrp="1"/>
          </p:cNvSpPr>
          <p:nvPr>
            <p:ph type="title"/>
          </p:nvPr>
        </p:nvSpPr>
        <p:spPr/>
        <p:txBody>
          <a:bodyPr/>
          <a:lstStyle/>
          <a:p>
            <a:r>
              <a:rPr lang="en-US" dirty="0"/>
              <a:t>The Writing Process</a:t>
            </a:r>
          </a:p>
        </p:txBody>
      </p:sp>
      <p:pic>
        <p:nvPicPr>
          <p:cNvPr id="1026" name="Picture 2" descr="http://icanhascheezburger.files.wordpress.com/2010/03/funny-pictures-cat-has-writers-bl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752600"/>
            <a:ext cx="387112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87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620000" cy="4525963"/>
          </a:xfrm>
        </p:spPr>
        <p:txBody>
          <a:bodyPr/>
          <a:lstStyle/>
          <a:p>
            <a:r>
              <a:rPr lang="en-US" dirty="0"/>
              <a:t>Brainstorming-</a:t>
            </a:r>
          </a:p>
          <a:p>
            <a:pPr marL="109728" indent="0">
              <a:buNone/>
            </a:pPr>
            <a:r>
              <a:rPr lang="en-US" dirty="0"/>
              <a:t>Looks like a grocery list</a:t>
            </a:r>
          </a:p>
          <a:p>
            <a:pPr marL="109728" indent="0">
              <a:buNone/>
            </a:pPr>
            <a:endParaRPr lang="en-US" dirty="0"/>
          </a:p>
        </p:txBody>
      </p:sp>
      <p:sp>
        <p:nvSpPr>
          <p:cNvPr id="4" name="Title 3"/>
          <p:cNvSpPr>
            <a:spLocks noGrp="1"/>
          </p:cNvSpPr>
          <p:nvPr>
            <p:ph type="title"/>
          </p:nvPr>
        </p:nvSpPr>
        <p:spPr/>
        <p:txBody>
          <a:bodyPr/>
          <a:lstStyle/>
          <a:p>
            <a:r>
              <a:rPr lang="en-US" dirty="0"/>
              <a:t>Prewriting Strategies </a:t>
            </a:r>
          </a:p>
        </p:txBody>
      </p:sp>
      <p:pic>
        <p:nvPicPr>
          <p:cNvPr id="2050" name="Picture 2" descr="http://images.suite101.com/2625690_com_brainsto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752600"/>
            <a:ext cx="2641589"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33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685800"/>
            <a:ext cx="6934200" cy="4525963"/>
          </a:xfrm>
        </p:spPr>
        <p:txBody>
          <a:bodyPr>
            <a:normAutofit fontScale="77500" lnSpcReduction="20000"/>
          </a:bodyPr>
          <a:lstStyle/>
          <a:p>
            <a:r>
              <a:rPr lang="en-US" dirty="0" err="1"/>
              <a:t>Freewriting</a:t>
            </a:r>
            <a:r>
              <a:rPr lang="en-US" dirty="0"/>
              <a:t>-</a:t>
            </a:r>
          </a:p>
          <a:p>
            <a:pPr marL="109728" indent="0">
              <a:buNone/>
            </a:pPr>
            <a:endParaRPr lang="en-US" dirty="0"/>
          </a:p>
          <a:p>
            <a:pPr marL="0" indent="0">
              <a:spcBef>
                <a:spcPts val="0"/>
              </a:spcBef>
              <a:buNone/>
            </a:pPr>
            <a:r>
              <a:rPr lang="en-US" b="1" dirty="0">
                <a:latin typeface="Times New Roman"/>
              </a:rPr>
              <a:t>Example:</a:t>
            </a:r>
            <a:r>
              <a:rPr lang="en-US" dirty="0">
                <a:latin typeface="Times New Roman"/>
              </a:rPr>
              <a:t> I have to write a paper about the environment. I have no idea where to start! I know there are many problems with the environment, but I don’t know much about this topic. Maybe I could take a look at my biology book to come up with some ideas. I know my biology professor is also really into the environment, so maybe I could ask for his help. I remember he was talking about hybrid cars in class the other day and how much better those are for the environment. What is a hybrid car? I know it uses some sort of alternative fuel and they are becoming very popular. Maybe that is something I could write about…</a:t>
            </a:r>
          </a:p>
          <a:p>
            <a:pPr marL="0" indent="0">
              <a:spcBef>
                <a:spcPts val="0"/>
              </a:spcBef>
              <a:buNone/>
            </a:pPr>
            <a:endParaRPr lang="en-US" dirty="0">
              <a:latin typeface="Times New Roman"/>
            </a:endParaRPr>
          </a:p>
          <a:p>
            <a:pPr marL="0" indent="0">
              <a:spcBef>
                <a:spcPts val="0"/>
              </a:spcBef>
              <a:buNone/>
            </a:pPr>
            <a:r>
              <a:rPr lang="en-US" sz="1400" dirty="0">
                <a:latin typeface="Times New Roman"/>
                <a:hlinkClick r:id="rId2"/>
              </a:rPr>
              <a:t>http://faculty.ncwc.edu/lakirby/English%20090/prewriting_strategies.htm</a:t>
            </a:r>
            <a:endParaRPr lang="en-US" sz="1400" dirty="0">
              <a:latin typeface="Times New Roman"/>
            </a:endParaRPr>
          </a:p>
          <a:p>
            <a:pPr marL="109728" indent="0">
              <a:buNone/>
            </a:pPr>
            <a:endParaRPr lang="en-US" dirty="0"/>
          </a:p>
        </p:txBody>
      </p:sp>
    </p:spTree>
    <p:extLst>
      <p:ext uri="{BB962C8B-B14F-4D97-AF65-F5344CB8AC3E}">
        <p14:creationId xmlns:p14="http://schemas.microsoft.com/office/powerpoint/2010/main" val="699884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533400"/>
            <a:ext cx="8153400" cy="5473891"/>
          </a:xfrm>
        </p:spPr>
        <p:txBody>
          <a:bodyPr/>
          <a:lstStyle/>
          <a:p>
            <a:r>
              <a:rPr lang="en-US" dirty="0"/>
              <a:t>Clustering or Mapping-</a:t>
            </a:r>
          </a:p>
          <a:p>
            <a:pPr marL="109728" indent="0">
              <a:buNone/>
            </a:pPr>
            <a:endParaRPr lang="en-US" dirty="0"/>
          </a:p>
          <a:p>
            <a:pPr marL="109728"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95400"/>
            <a:ext cx="417649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server.riverdale.k12.or.us/~bblack/essayhow_files/imag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00200"/>
            <a:ext cx="372605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50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i="1"/>
              <a:t>McGraw-Hill </a:t>
            </a:r>
            <a:r>
              <a:rPr lang="en-US" i="1" dirty="0"/>
              <a:t>Guide</a:t>
            </a:r>
            <a:r>
              <a:rPr lang="en-US" dirty="0"/>
              <a:t>: Chapter 2</a:t>
            </a:r>
          </a:p>
        </p:txBody>
      </p:sp>
      <p:sp>
        <p:nvSpPr>
          <p:cNvPr id="4" name="Title 1"/>
          <p:cNvSpPr txBox="1">
            <a:spLocks/>
          </p:cNvSpPr>
          <p:nvPr/>
        </p:nvSpPr>
        <p:spPr>
          <a:xfrm>
            <a:off x="722376" y="1059712"/>
            <a:ext cx="7772400" cy="1828800"/>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cap="none" baseline="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Reading Critically for College and for Life</a:t>
            </a:r>
          </a:p>
        </p:txBody>
      </p:sp>
    </p:spTree>
    <p:extLst>
      <p:ext uri="{BB962C8B-B14F-4D97-AF65-F5344CB8AC3E}">
        <p14:creationId xmlns:p14="http://schemas.microsoft.com/office/powerpoint/2010/main" val="507673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lstStyle/>
          <a:p>
            <a:r>
              <a:rPr lang="en-US" u="sng" dirty="0"/>
              <a:t>Critical Thinking</a:t>
            </a:r>
            <a:r>
              <a:rPr lang="en-US" dirty="0"/>
              <a:t> – when you examine an idea from many perspectives</a:t>
            </a:r>
          </a:p>
          <a:p>
            <a:r>
              <a:rPr lang="en-US" dirty="0"/>
              <a:t>Helps you read more thoughtfully and generate ideas and material for writing</a:t>
            </a:r>
          </a:p>
          <a:p>
            <a:r>
              <a:rPr lang="en-US" dirty="0"/>
              <a:t>The most politically and economically powerful people tend to be those who use critical thinking and language</a:t>
            </a:r>
          </a:p>
          <a:p>
            <a:endParaRPr lang="en-US" dirty="0"/>
          </a:p>
        </p:txBody>
      </p:sp>
      <p:sp>
        <p:nvSpPr>
          <p:cNvPr id="4" name="Title 3"/>
          <p:cNvSpPr>
            <a:spLocks noGrp="1"/>
          </p:cNvSpPr>
          <p:nvPr>
            <p:ph type="title"/>
          </p:nvPr>
        </p:nvSpPr>
        <p:spPr/>
        <p:txBody>
          <a:bodyPr>
            <a:normAutofit fontScale="90000"/>
          </a:bodyPr>
          <a:lstStyle/>
          <a:p>
            <a:r>
              <a:rPr lang="en-US" dirty="0"/>
              <a:t>Critical Thinking, Reading, Writing</a:t>
            </a:r>
          </a:p>
        </p:txBody>
      </p:sp>
    </p:spTree>
    <p:extLst>
      <p:ext uri="{BB962C8B-B14F-4D97-AF65-F5344CB8AC3E}">
        <p14:creationId xmlns:p14="http://schemas.microsoft.com/office/powerpoint/2010/main" val="188539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lstStyle/>
          <a:p>
            <a:r>
              <a:rPr lang="en-US" dirty="0"/>
              <a:t>Helps you understand the information</a:t>
            </a:r>
          </a:p>
          <a:p>
            <a:r>
              <a:rPr lang="en-US" dirty="0"/>
              <a:t>Improves your writing skills</a:t>
            </a:r>
          </a:p>
          <a:p>
            <a:r>
              <a:rPr lang="en-US" dirty="0"/>
              <a:t>Helps you understand what makes writing “effective” or not</a:t>
            </a:r>
          </a:p>
          <a:p>
            <a:r>
              <a:rPr lang="en-US" dirty="0"/>
              <a:t>Engages you in an active process of constructing meaning, a skill necessary in college classes and work </a:t>
            </a:r>
          </a:p>
          <a:p>
            <a:pPr marL="109728" indent="0">
              <a:buNone/>
            </a:pPr>
            <a:endParaRPr lang="en-US" dirty="0"/>
          </a:p>
        </p:txBody>
      </p:sp>
      <p:sp>
        <p:nvSpPr>
          <p:cNvPr id="4" name="Title 3"/>
          <p:cNvSpPr>
            <a:spLocks noGrp="1"/>
          </p:cNvSpPr>
          <p:nvPr>
            <p:ph type="title"/>
          </p:nvPr>
        </p:nvSpPr>
        <p:spPr/>
        <p:txBody>
          <a:bodyPr/>
          <a:lstStyle/>
          <a:p>
            <a:r>
              <a:rPr lang="en-US" dirty="0"/>
              <a:t>Why Read Critically?</a:t>
            </a:r>
          </a:p>
        </p:txBody>
      </p:sp>
    </p:spTree>
    <p:extLst>
      <p:ext uri="{BB962C8B-B14F-4D97-AF65-F5344CB8AC3E}">
        <p14:creationId xmlns:p14="http://schemas.microsoft.com/office/powerpoint/2010/main" val="3330020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normAutofit/>
          </a:bodyPr>
          <a:lstStyle/>
          <a:p>
            <a:r>
              <a:rPr lang="en-US" dirty="0"/>
              <a:t>Think about your rhetorical purpose in reading – What are you hoping to accomplish?</a:t>
            </a:r>
          </a:p>
          <a:p>
            <a:r>
              <a:rPr lang="en-US" dirty="0"/>
              <a:t>Preview the contents and design of each chapter</a:t>
            </a:r>
          </a:p>
          <a:p>
            <a:r>
              <a:rPr lang="en-US" dirty="0"/>
              <a:t>An </a:t>
            </a:r>
            <a:r>
              <a:rPr lang="en-US" u="sng" dirty="0"/>
              <a:t>abstract</a:t>
            </a:r>
            <a:r>
              <a:rPr lang="en-US" dirty="0"/>
              <a:t> gives you a quick summary of what you will read</a:t>
            </a:r>
          </a:p>
        </p:txBody>
      </p:sp>
      <p:sp>
        <p:nvSpPr>
          <p:cNvPr id="4" name="Title 3"/>
          <p:cNvSpPr>
            <a:spLocks noGrp="1"/>
          </p:cNvSpPr>
          <p:nvPr>
            <p:ph type="title"/>
          </p:nvPr>
        </p:nvSpPr>
        <p:spPr/>
        <p:txBody>
          <a:bodyPr/>
          <a:lstStyle/>
          <a:p>
            <a:r>
              <a:rPr lang="en-US" dirty="0"/>
              <a:t>Pre-Reading Strategies</a:t>
            </a:r>
          </a:p>
        </p:txBody>
      </p:sp>
    </p:spTree>
    <p:extLst>
      <p:ext uri="{BB962C8B-B14F-4D97-AF65-F5344CB8AC3E}">
        <p14:creationId xmlns:p14="http://schemas.microsoft.com/office/powerpoint/2010/main" val="3330020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lstStyle/>
          <a:p>
            <a:r>
              <a:rPr lang="en-US" dirty="0"/>
              <a:t>Ask yourself questions about the thesis, topic, supporting information, and the reliability of sources as you read</a:t>
            </a:r>
          </a:p>
          <a:p>
            <a:pPr marL="109728" indent="0">
              <a:buNone/>
            </a:pPr>
            <a:endParaRPr lang="en-US" dirty="0"/>
          </a:p>
          <a:p>
            <a:r>
              <a:rPr lang="en-US" dirty="0"/>
              <a:t>Strategies</a:t>
            </a:r>
          </a:p>
          <a:p>
            <a:pPr lvl="1"/>
            <a:r>
              <a:rPr lang="en-US" b="1" i="1" dirty="0">
                <a:solidFill>
                  <a:srgbClr val="FFC000"/>
                </a:solidFill>
              </a:rPr>
              <a:t>Annotate </a:t>
            </a:r>
          </a:p>
          <a:p>
            <a:pPr lvl="1"/>
            <a:r>
              <a:rPr lang="en-US" dirty="0"/>
              <a:t>Perform rhetorical analysis </a:t>
            </a:r>
          </a:p>
          <a:p>
            <a:pPr lvl="1"/>
            <a:r>
              <a:rPr lang="en-US" dirty="0"/>
              <a:t>Read visuals critically </a:t>
            </a:r>
          </a:p>
          <a:p>
            <a:pPr lvl="1"/>
            <a:endParaRPr lang="en-US" dirty="0"/>
          </a:p>
        </p:txBody>
      </p:sp>
      <p:sp>
        <p:nvSpPr>
          <p:cNvPr id="4" name="Title 3"/>
          <p:cNvSpPr>
            <a:spLocks noGrp="1"/>
          </p:cNvSpPr>
          <p:nvPr>
            <p:ph type="title"/>
          </p:nvPr>
        </p:nvSpPr>
        <p:spPr/>
        <p:txBody>
          <a:bodyPr/>
          <a:lstStyle/>
          <a:p>
            <a:r>
              <a:rPr lang="en-US" dirty="0"/>
              <a:t>Active Reading Strategies</a:t>
            </a:r>
          </a:p>
        </p:txBody>
      </p:sp>
    </p:spTree>
    <p:extLst>
      <p:ext uri="{BB962C8B-B14F-4D97-AF65-F5344CB8AC3E}">
        <p14:creationId xmlns:p14="http://schemas.microsoft.com/office/powerpoint/2010/main" val="333002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a:t>General Format</a:t>
            </a:r>
          </a:p>
        </p:txBody>
      </p:sp>
      <p:sp>
        <p:nvSpPr>
          <p:cNvPr id="16386" name="Rectangle 4"/>
          <p:cNvSpPr>
            <a:spLocks noChangeArrowheads="1"/>
          </p:cNvSpPr>
          <p:nvPr/>
        </p:nvSpPr>
        <p:spPr bwMode="auto">
          <a:xfrm>
            <a:off x="304800" y="1981200"/>
            <a:ext cx="8382000" cy="3888244"/>
          </a:xfrm>
          <a:prstGeom prst="rect">
            <a:avLst/>
          </a:prstGeom>
          <a:noFill/>
          <a:ln w="9525">
            <a:noFill/>
            <a:miter lim="800000"/>
            <a:headEnd/>
            <a:tailEnd/>
          </a:ln>
        </p:spPr>
        <p:txBody>
          <a:bodyPr>
            <a:spAutoFit/>
          </a:bodyPr>
          <a:lstStyle/>
          <a:p>
            <a:pPr lvl="1">
              <a:spcBef>
                <a:spcPts val="1000"/>
              </a:spcBef>
              <a:buFont typeface="Arial" pitchFamily="34" charset="0"/>
              <a:buChar char="•"/>
            </a:pPr>
            <a:r>
              <a:rPr lang="en-US" dirty="0">
                <a:latin typeface="+mj-lt"/>
              </a:rPr>
              <a:t> be typed and double-spaced </a:t>
            </a:r>
          </a:p>
          <a:p>
            <a:pPr lvl="1">
              <a:spcBef>
                <a:spcPts val="1000"/>
              </a:spcBef>
              <a:buFont typeface="Arial" pitchFamily="34" charset="0"/>
              <a:buChar char="•"/>
            </a:pPr>
            <a:r>
              <a:rPr lang="en-US" dirty="0">
                <a:latin typeface="+mj-lt"/>
              </a:rPr>
              <a:t> be printed on standard-sized paper (8.5</a:t>
            </a:r>
            <a:r>
              <a:rPr lang="ja-JP" altLang="en-US" dirty="0">
                <a:latin typeface="+mj-lt"/>
              </a:rPr>
              <a:t> </a:t>
            </a:r>
            <a:r>
              <a:rPr lang="en-US" altLang="ja-JP" dirty="0">
                <a:latin typeface="+mj-lt"/>
              </a:rPr>
              <a:t>inch x11</a:t>
            </a:r>
            <a:r>
              <a:rPr lang="ja-JP" altLang="en-US" dirty="0">
                <a:latin typeface="+mj-lt"/>
              </a:rPr>
              <a:t> </a:t>
            </a:r>
            <a:r>
              <a:rPr lang="en-US" altLang="ja-JP" dirty="0">
                <a:latin typeface="+mj-lt"/>
              </a:rPr>
              <a:t>inch)</a:t>
            </a:r>
          </a:p>
          <a:p>
            <a:pPr lvl="1">
              <a:spcBef>
                <a:spcPts val="1000"/>
              </a:spcBef>
              <a:buFont typeface="Arial" pitchFamily="34" charset="0"/>
              <a:buChar char="•"/>
            </a:pPr>
            <a:r>
              <a:rPr lang="en-US" dirty="0">
                <a:latin typeface="+mj-lt"/>
              </a:rPr>
              <a:t> have 1</a:t>
            </a:r>
            <a:r>
              <a:rPr lang="ja-JP" altLang="en-US" dirty="0">
                <a:latin typeface="+mj-lt"/>
              </a:rPr>
              <a:t> </a:t>
            </a:r>
            <a:r>
              <a:rPr lang="en-US" altLang="ja-JP" dirty="0">
                <a:latin typeface="+mj-lt"/>
              </a:rPr>
              <a:t>inch margins on all sides</a:t>
            </a:r>
          </a:p>
          <a:p>
            <a:pPr lvl="1">
              <a:spcBef>
                <a:spcPts val="1000"/>
              </a:spcBef>
              <a:buFont typeface="Arial" pitchFamily="34" charset="0"/>
              <a:buChar char="•"/>
            </a:pPr>
            <a:r>
              <a:rPr lang="en-US" dirty="0">
                <a:latin typeface="+mj-lt"/>
              </a:rPr>
              <a:t> use 10-12 pt. Times New Roman or a similar font</a:t>
            </a:r>
          </a:p>
          <a:p>
            <a:pPr lvl="1">
              <a:spcBef>
                <a:spcPts val="1000"/>
              </a:spcBef>
              <a:buFont typeface="Arial" pitchFamily="34" charset="0"/>
              <a:buChar char="•"/>
            </a:pPr>
            <a:r>
              <a:rPr lang="en-US" dirty="0">
                <a:latin typeface="+mj-lt"/>
              </a:rPr>
              <a:t> have a title, centered, on the first page</a:t>
            </a:r>
          </a:p>
          <a:p>
            <a:pPr lvl="1">
              <a:spcBef>
                <a:spcPts val="1000"/>
              </a:spcBef>
              <a:buFont typeface="Arial" pitchFamily="34" charset="0"/>
              <a:buChar char="•"/>
            </a:pPr>
            <a:r>
              <a:rPr lang="en-US" dirty="0">
                <a:latin typeface="+mj-lt"/>
              </a:rPr>
              <a:t> include page numbers in the upper right-hand corner </a:t>
            </a:r>
          </a:p>
          <a:p>
            <a:pPr lvl="1">
              <a:spcBef>
                <a:spcPts val="1000"/>
              </a:spcBef>
              <a:buFont typeface="Arial" pitchFamily="34" charset="0"/>
              <a:buChar char="•"/>
            </a:pPr>
            <a:r>
              <a:rPr lang="en-US" dirty="0">
                <a:latin typeface="+mj-lt"/>
              </a:rPr>
              <a:t> your name, the course name and number, the instructor’s name, and the date in the upper left hand corner of the first page</a:t>
            </a:r>
          </a:p>
          <a:p>
            <a:pPr lvl="1">
              <a:spcBef>
                <a:spcPts val="1000"/>
              </a:spcBef>
              <a:buFont typeface="Arial" pitchFamily="34" charset="0"/>
              <a:buChar char="•"/>
            </a:pPr>
            <a:r>
              <a:rPr lang="en-US" dirty="0">
                <a:latin typeface="+mj-lt"/>
              </a:rPr>
              <a:t> double-space all writing</a:t>
            </a:r>
          </a:p>
          <a:p>
            <a:pPr lvl="1">
              <a:spcBef>
                <a:spcPts val="1000"/>
              </a:spcBef>
              <a:buFont typeface="Arial" pitchFamily="34" charset="0"/>
              <a:buChar char="•"/>
            </a:pPr>
            <a:r>
              <a:rPr lang="en-US" dirty="0">
                <a:latin typeface="+mj-lt"/>
              </a:rPr>
              <a:t> indent all new paragraphs five spaces </a:t>
            </a:r>
          </a:p>
        </p:txBody>
      </p:sp>
      <p:sp>
        <p:nvSpPr>
          <p:cNvPr id="16387" name="TextBox 4"/>
          <p:cNvSpPr txBox="1">
            <a:spLocks noChangeArrowheads="1"/>
          </p:cNvSpPr>
          <p:nvPr/>
        </p:nvSpPr>
        <p:spPr bwMode="auto">
          <a:xfrm>
            <a:off x="304800" y="1447800"/>
            <a:ext cx="8534400" cy="369332"/>
          </a:xfrm>
          <a:prstGeom prst="rect">
            <a:avLst/>
          </a:prstGeom>
          <a:noFill/>
          <a:ln w="9525">
            <a:noFill/>
            <a:miter lim="800000"/>
            <a:headEnd/>
            <a:tailEnd/>
          </a:ln>
        </p:spPr>
        <p:txBody>
          <a:bodyPr>
            <a:spAutoFit/>
          </a:bodyPr>
          <a:lstStyle/>
          <a:p>
            <a:r>
              <a:rPr lang="en-US" dirty="0">
                <a:latin typeface="+mn-lt"/>
              </a:rPr>
              <a:t>Your essay should</a:t>
            </a:r>
            <a:r>
              <a:rPr lang="en-US" dirty="0"/>
              <a:t>:</a:t>
            </a:r>
          </a:p>
        </p:txBody>
      </p:sp>
    </p:spTree>
    <p:extLst>
      <p:ext uri="{BB962C8B-B14F-4D97-AF65-F5344CB8AC3E}">
        <p14:creationId xmlns:p14="http://schemas.microsoft.com/office/powerpoint/2010/main" val="154573595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lstStyle/>
          <a:p>
            <a:r>
              <a:rPr lang="en-US" dirty="0"/>
              <a:t>Underline the main point or thesis</a:t>
            </a:r>
          </a:p>
          <a:p>
            <a:r>
              <a:rPr lang="en-US" dirty="0"/>
              <a:t>Underline key supporting points and indicate in the margins why each is important</a:t>
            </a:r>
          </a:p>
          <a:p>
            <a:r>
              <a:rPr lang="en-US" dirty="0"/>
              <a:t>List any questions you have</a:t>
            </a:r>
          </a:p>
          <a:p>
            <a:r>
              <a:rPr lang="en-US" dirty="0"/>
              <a:t>Comment on the text with your own remarks</a:t>
            </a:r>
          </a:p>
          <a:p>
            <a:r>
              <a:rPr lang="en-US" dirty="0"/>
              <a:t>Write down key terms and their definitions</a:t>
            </a:r>
          </a:p>
          <a:p>
            <a:r>
              <a:rPr lang="en-US" dirty="0"/>
              <a:t>Mark summary sections</a:t>
            </a:r>
          </a:p>
        </p:txBody>
      </p:sp>
      <p:sp>
        <p:nvSpPr>
          <p:cNvPr id="4" name="Title 3"/>
          <p:cNvSpPr>
            <a:spLocks noGrp="1"/>
          </p:cNvSpPr>
          <p:nvPr>
            <p:ph type="title"/>
          </p:nvPr>
        </p:nvSpPr>
        <p:spPr/>
        <p:txBody>
          <a:bodyPr/>
          <a:lstStyle/>
          <a:p>
            <a:r>
              <a:rPr lang="en-US" dirty="0"/>
              <a:t>Annotate</a:t>
            </a:r>
          </a:p>
        </p:txBody>
      </p:sp>
    </p:spTree>
    <p:extLst>
      <p:ext uri="{BB962C8B-B14F-4D97-AF65-F5344CB8AC3E}">
        <p14:creationId xmlns:p14="http://schemas.microsoft.com/office/powerpoint/2010/main" val="3330020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normAutofit fontScale="92500" lnSpcReduction="10000"/>
          </a:bodyPr>
          <a:lstStyle/>
          <a:p>
            <a:r>
              <a:rPr lang="en-US" dirty="0"/>
              <a:t>To understand college-level assignments, be prepared to read the text more than once </a:t>
            </a:r>
          </a:p>
          <a:p>
            <a:r>
              <a:rPr lang="en-US" dirty="0"/>
              <a:t>The first time through, focus on getting the gist, or comprehending, the text</a:t>
            </a:r>
          </a:p>
          <a:p>
            <a:r>
              <a:rPr lang="en-US" dirty="0"/>
              <a:t>Remember to begin by previewing the text:</a:t>
            </a:r>
          </a:p>
          <a:p>
            <a:pPr lvl="1"/>
            <a:r>
              <a:rPr lang="en-US" dirty="0"/>
              <a:t>Note the title/subtitles, headings</a:t>
            </a:r>
          </a:p>
          <a:p>
            <a:pPr lvl="1"/>
            <a:r>
              <a:rPr lang="en-US" dirty="0"/>
              <a:t>Read the abstract/introduction/conclusion</a:t>
            </a:r>
          </a:p>
          <a:p>
            <a:pPr lvl="1"/>
            <a:r>
              <a:rPr lang="en-US" dirty="0"/>
              <a:t>Circle unfamiliar words</a:t>
            </a:r>
          </a:p>
          <a:p>
            <a:pPr lvl="1"/>
            <a:r>
              <a:rPr lang="en-US" dirty="0"/>
              <a:t>Identify the thesis and key supporting points</a:t>
            </a:r>
          </a:p>
          <a:p>
            <a:pPr lvl="1"/>
            <a:r>
              <a:rPr lang="en-US" dirty="0"/>
              <a:t>Summarize the text by restating the thesis and major supporting points in your own words and sentences</a:t>
            </a:r>
          </a:p>
          <a:p>
            <a:pPr lvl="1"/>
            <a:r>
              <a:rPr lang="en-US" dirty="0"/>
              <a:t>Engage with the text!</a:t>
            </a:r>
          </a:p>
          <a:p>
            <a:endParaRPr lang="en-US" dirty="0"/>
          </a:p>
          <a:p>
            <a:endParaRPr lang="en-US" dirty="0"/>
          </a:p>
        </p:txBody>
      </p:sp>
      <p:sp>
        <p:nvSpPr>
          <p:cNvPr id="4" name="Title 3"/>
          <p:cNvSpPr>
            <a:spLocks noGrp="1"/>
          </p:cNvSpPr>
          <p:nvPr>
            <p:ph type="title"/>
          </p:nvPr>
        </p:nvSpPr>
        <p:spPr/>
        <p:txBody>
          <a:bodyPr/>
          <a:lstStyle/>
          <a:p>
            <a:r>
              <a:rPr lang="en-US" dirty="0"/>
              <a:t>Comprehending</a:t>
            </a:r>
          </a:p>
        </p:txBody>
      </p:sp>
    </p:spTree>
    <p:extLst>
      <p:ext uri="{BB962C8B-B14F-4D97-AF65-F5344CB8AC3E}">
        <p14:creationId xmlns:p14="http://schemas.microsoft.com/office/powerpoint/2010/main" val="3324479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normAutofit/>
          </a:bodyPr>
          <a:lstStyle/>
          <a:p>
            <a:r>
              <a:rPr lang="en-US" dirty="0"/>
              <a:t>Means coming to terms with the text</a:t>
            </a:r>
          </a:p>
          <a:p>
            <a:r>
              <a:rPr lang="en-US" dirty="0"/>
              <a:t>Remember that </a:t>
            </a:r>
            <a:r>
              <a:rPr lang="en-US" u="sng" dirty="0"/>
              <a:t>Annotating</a:t>
            </a:r>
            <a:r>
              <a:rPr lang="en-US" dirty="0"/>
              <a:t> can help</a:t>
            </a:r>
          </a:p>
          <a:p>
            <a:pPr lvl="1"/>
            <a:r>
              <a:rPr lang="en-US" dirty="0"/>
              <a:t>Look up unfamiliar words and note the definitions</a:t>
            </a:r>
          </a:p>
          <a:p>
            <a:pPr lvl="1"/>
            <a:r>
              <a:rPr lang="en-US" dirty="0"/>
              <a:t>Underline important, interesting, difficult concepts</a:t>
            </a:r>
          </a:p>
          <a:p>
            <a:pPr lvl="1"/>
            <a:r>
              <a:rPr lang="en-US" dirty="0"/>
              <a:t>Note the writer’s attitude or tone: witty, shrill, sincere</a:t>
            </a:r>
          </a:p>
          <a:p>
            <a:pPr lvl="1"/>
            <a:r>
              <a:rPr lang="en-US" dirty="0"/>
              <a:t>Consider what surprised, challenged, or delighted you</a:t>
            </a:r>
          </a:p>
          <a:p>
            <a:endParaRPr lang="en-US" dirty="0"/>
          </a:p>
          <a:p>
            <a:endParaRPr lang="en-US" dirty="0"/>
          </a:p>
        </p:txBody>
      </p:sp>
      <p:sp>
        <p:nvSpPr>
          <p:cNvPr id="4" name="Title 3"/>
          <p:cNvSpPr>
            <a:spLocks noGrp="1"/>
          </p:cNvSpPr>
          <p:nvPr>
            <p:ph type="title"/>
          </p:nvPr>
        </p:nvSpPr>
        <p:spPr/>
        <p:txBody>
          <a:bodyPr/>
          <a:lstStyle/>
          <a:p>
            <a:r>
              <a:rPr lang="en-US" dirty="0"/>
              <a:t>Reflecting</a:t>
            </a:r>
          </a:p>
        </p:txBody>
      </p:sp>
    </p:spTree>
    <p:extLst>
      <p:ext uri="{BB962C8B-B14F-4D97-AF65-F5344CB8AC3E}">
        <p14:creationId xmlns:p14="http://schemas.microsoft.com/office/powerpoint/2010/main" val="2542347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normAutofit/>
          </a:bodyPr>
          <a:lstStyle/>
          <a:p>
            <a:r>
              <a:rPr lang="en-US" sz="3200" dirty="0"/>
              <a:t>Consider the …</a:t>
            </a:r>
          </a:p>
          <a:p>
            <a:pPr lvl="1"/>
            <a:r>
              <a:rPr lang="en-US" sz="2800" dirty="0"/>
              <a:t>Purpose</a:t>
            </a:r>
          </a:p>
          <a:p>
            <a:pPr lvl="1"/>
            <a:r>
              <a:rPr lang="en-US" sz="2800" dirty="0"/>
              <a:t>Audience</a:t>
            </a:r>
          </a:p>
          <a:p>
            <a:pPr lvl="1"/>
            <a:r>
              <a:rPr lang="en-US" sz="2800" dirty="0"/>
              <a:t>Sources</a:t>
            </a:r>
          </a:p>
          <a:p>
            <a:pPr lvl="1"/>
            <a:r>
              <a:rPr lang="en-US" sz="2800" dirty="0"/>
              <a:t>Author’s claims and supporting evidence</a:t>
            </a:r>
          </a:p>
          <a:p>
            <a:pPr lvl="1"/>
            <a:r>
              <a:rPr lang="en-US" sz="2800" dirty="0"/>
              <a:t>Organizational or rhetorical patterns</a:t>
            </a:r>
          </a:p>
        </p:txBody>
      </p:sp>
      <p:sp>
        <p:nvSpPr>
          <p:cNvPr id="4" name="Title 3"/>
          <p:cNvSpPr>
            <a:spLocks noGrp="1"/>
          </p:cNvSpPr>
          <p:nvPr>
            <p:ph type="title"/>
          </p:nvPr>
        </p:nvSpPr>
        <p:spPr/>
        <p:txBody>
          <a:bodyPr/>
          <a:lstStyle/>
          <a:p>
            <a:r>
              <a:rPr lang="en-US" dirty="0"/>
              <a:t>Preparing to Write - Analyze</a:t>
            </a:r>
          </a:p>
        </p:txBody>
      </p:sp>
    </p:spTree>
    <p:extLst>
      <p:ext uri="{BB962C8B-B14F-4D97-AF65-F5344CB8AC3E}">
        <p14:creationId xmlns:p14="http://schemas.microsoft.com/office/powerpoint/2010/main" val="2016485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normAutofit/>
          </a:bodyPr>
          <a:lstStyle/>
          <a:p>
            <a:r>
              <a:rPr lang="en-US" sz="3200" dirty="0"/>
              <a:t>Consider …</a:t>
            </a:r>
          </a:p>
          <a:p>
            <a:pPr lvl="1"/>
            <a:r>
              <a:rPr lang="en-US" sz="2800" dirty="0"/>
              <a:t>The author’s assumptions</a:t>
            </a:r>
          </a:p>
          <a:p>
            <a:pPr lvl="1"/>
            <a:r>
              <a:rPr lang="en-US" sz="2800" dirty="0"/>
              <a:t>What the text omits—evidence, opposing views</a:t>
            </a:r>
          </a:p>
          <a:p>
            <a:pPr lvl="1"/>
            <a:r>
              <a:rPr lang="en-US" sz="2800" dirty="0"/>
              <a:t>The author’s tone and draw conclusions about the author’s motives</a:t>
            </a:r>
          </a:p>
          <a:p>
            <a:pPr lvl="1"/>
            <a:r>
              <a:rPr lang="en-US" sz="2800" dirty="0"/>
              <a:t>The influence the publisher or sponsor may have on the text</a:t>
            </a:r>
          </a:p>
          <a:p>
            <a:pPr lvl="1"/>
            <a:r>
              <a:rPr lang="en-US" sz="2800" dirty="0"/>
              <a:t>When and where the text was written</a:t>
            </a:r>
          </a:p>
          <a:p>
            <a:endParaRPr lang="en-US" dirty="0"/>
          </a:p>
        </p:txBody>
      </p:sp>
      <p:sp>
        <p:nvSpPr>
          <p:cNvPr id="4" name="Title 3"/>
          <p:cNvSpPr>
            <a:spLocks noGrp="1"/>
          </p:cNvSpPr>
          <p:nvPr>
            <p:ph type="title"/>
          </p:nvPr>
        </p:nvSpPr>
        <p:spPr/>
        <p:txBody>
          <a:bodyPr/>
          <a:lstStyle/>
          <a:p>
            <a:r>
              <a:rPr lang="en-US" dirty="0"/>
              <a:t>Preparing to Write - Interpret</a:t>
            </a:r>
          </a:p>
        </p:txBody>
      </p:sp>
    </p:spTree>
    <p:extLst>
      <p:ext uri="{BB962C8B-B14F-4D97-AF65-F5344CB8AC3E}">
        <p14:creationId xmlns:p14="http://schemas.microsoft.com/office/powerpoint/2010/main" val="2016485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lstStyle/>
          <a:p>
            <a:r>
              <a:rPr lang="en-US" sz="3200" dirty="0"/>
              <a:t>Consider…</a:t>
            </a:r>
          </a:p>
          <a:p>
            <a:pPr lvl="1"/>
            <a:r>
              <a:rPr lang="en-US" sz="2800" dirty="0"/>
              <a:t>Outside forces - historical events, cultural shifts</a:t>
            </a:r>
          </a:p>
          <a:p>
            <a:pPr lvl="1"/>
            <a:r>
              <a:rPr lang="en-US" sz="2800" dirty="0"/>
              <a:t>Other works you have read – compare and contrast</a:t>
            </a:r>
          </a:p>
          <a:p>
            <a:pPr lvl="1"/>
            <a:r>
              <a:rPr lang="en-US" sz="2800" dirty="0"/>
              <a:t>The author’s expertise, life experience - What does the author bring to the text?</a:t>
            </a:r>
          </a:p>
          <a:p>
            <a:endParaRPr lang="en-US" dirty="0"/>
          </a:p>
        </p:txBody>
      </p:sp>
      <p:sp>
        <p:nvSpPr>
          <p:cNvPr id="4" name="Title 3"/>
          <p:cNvSpPr>
            <a:spLocks noGrp="1"/>
          </p:cNvSpPr>
          <p:nvPr>
            <p:ph type="title"/>
          </p:nvPr>
        </p:nvSpPr>
        <p:spPr/>
        <p:txBody>
          <a:bodyPr/>
          <a:lstStyle/>
          <a:p>
            <a:r>
              <a:rPr lang="en-US" dirty="0"/>
              <a:t>Preparing to Write - Synthesize</a:t>
            </a:r>
          </a:p>
        </p:txBody>
      </p:sp>
    </p:spTree>
    <p:extLst>
      <p:ext uri="{BB962C8B-B14F-4D97-AF65-F5344CB8AC3E}">
        <p14:creationId xmlns:p14="http://schemas.microsoft.com/office/powerpoint/2010/main" val="2016485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lstStyle/>
          <a:p>
            <a:r>
              <a:rPr lang="en-US" sz="3200" dirty="0"/>
              <a:t>Consider the …</a:t>
            </a:r>
          </a:p>
          <a:p>
            <a:pPr lvl="1"/>
            <a:r>
              <a:rPr lang="en-US" sz="2800" dirty="0"/>
              <a:t>Writer’s goals </a:t>
            </a:r>
          </a:p>
          <a:p>
            <a:pPr lvl="1"/>
            <a:r>
              <a:rPr lang="en-US" sz="2800" dirty="0"/>
              <a:t>Writer’s claims</a:t>
            </a:r>
          </a:p>
          <a:p>
            <a:pPr lvl="1"/>
            <a:r>
              <a:rPr lang="en-US" sz="2800" dirty="0"/>
              <a:t>Evidence </a:t>
            </a:r>
          </a:p>
          <a:p>
            <a:pPr lvl="1"/>
            <a:r>
              <a:rPr lang="en-US" sz="2800" dirty="0"/>
              <a:t>Writer’s reasoning. Is it sound?</a:t>
            </a:r>
          </a:p>
          <a:p>
            <a:endParaRPr lang="en-US" dirty="0"/>
          </a:p>
        </p:txBody>
      </p:sp>
      <p:sp>
        <p:nvSpPr>
          <p:cNvPr id="4" name="Title 3"/>
          <p:cNvSpPr>
            <a:spLocks noGrp="1"/>
          </p:cNvSpPr>
          <p:nvPr>
            <p:ph type="title"/>
          </p:nvPr>
        </p:nvSpPr>
        <p:spPr/>
        <p:txBody>
          <a:bodyPr/>
          <a:lstStyle/>
          <a:p>
            <a:r>
              <a:rPr lang="en-US" dirty="0"/>
              <a:t>Preparing to Write - Critique</a:t>
            </a:r>
          </a:p>
        </p:txBody>
      </p:sp>
    </p:spTree>
    <p:extLst>
      <p:ext uri="{BB962C8B-B14F-4D97-AF65-F5344CB8AC3E}">
        <p14:creationId xmlns:p14="http://schemas.microsoft.com/office/powerpoint/2010/main" val="2016485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6705600" cy="4525963"/>
          </a:xfrm>
        </p:spPr>
        <p:txBody>
          <a:bodyPr>
            <a:normAutofit/>
          </a:bodyPr>
          <a:lstStyle/>
          <a:p>
            <a:r>
              <a:rPr lang="en-US" dirty="0">
                <a:solidFill>
                  <a:srgbClr val="FFC000"/>
                </a:solidFill>
              </a:rPr>
              <a:t>Narrative Essays:</a:t>
            </a:r>
          </a:p>
          <a:p>
            <a:pPr marL="109728" indent="0">
              <a:buNone/>
            </a:pPr>
            <a:r>
              <a:rPr lang="en-US" dirty="0"/>
              <a:t>Use stories or anecdotes to explain the author’s main point (thesis)</a:t>
            </a:r>
          </a:p>
          <a:p>
            <a:pPr marL="109728" indent="0">
              <a:buNone/>
            </a:pPr>
            <a:endParaRPr lang="en-US" dirty="0"/>
          </a:p>
          <a:p>
            <a:pPr>
              <a:buFont typeface="Wingdings" pitchFamily="2" charset="2"/>
              <a:buChar char="Ø"/>
            </a:pPr>
            <a:r>
              <a:rPr lang="en-US" dirty="0">
                <a:solidFill>
                  <a:srgbClr val="FFC000"/>
                </a:solidFill>
              </a:rPr>
              <a:t>Qualities: </a:t>
            </a:r>
          </a:p>
          <a:p>
            <a:r>
              <a:rPr lang="en-US" dirty="0"/>
              <a:t>Personal</a:t>
            </a:r>
          </a:p>
          <a:p>
            <a:r>
              <a:rPr lang="en-US" dirty="0"/>
              <a:t>Humanistic</a:t>
            </a:r>
          </a:p>
          <a:p>
            <a:r>
              <a:rPr lang="en-US" dirty="0"/>
              <a:t>Evocative</a:t>
            </a:r>
          </a:p>
          <a:p>
            <a:r>
              <a:rPr lang="en-US" dirty="0"/>
              <a:t>Focus on </a:t>
            </a:r>
            <a:r>
              <a:rPr lang="en-US" i="1" dirty="0"/>
              <a:t>Pathos </a:t>
            </a:r>
            <a:r>
              <a:rPr lang="en-US" dirty="0"/>
              <a:t>and </a:t>
            </a:r>
            <a:r>
              <a:rPr lang="en-US" i="1" dirty="0"/>
              <a:t>Ethos</a:t>
            </a:r>
          </a:p>
          <a:p>
            <a:pPr marL="109728" indent="0">
              <a:buNone/>
            </a:pPr>
            <a:endParaRPr lang="en-US" dirty="0"/>
          </a:p>
        </p:txBody>
      </p:sp>
      <p:sp>
        <p:nvSpPr>
          <p:cNvPr id="4" name="Title 3"/>
          <p:cNvSpPr>
            <a:spLocks noGrp="1"/>
          </p:cNvSpPr>
          <p:nvPr>
            <p:ph type="title"/>
          </p:nvPr>
        </p:nvSpPr>
        <p:spPr/>
        <p:txBody>
          <a:bodyPr/>
          <a:lstStyle/>
          <a:p>
            <a:r>
              <a:rPr lang="en-US" dirty="0"/>
              <a:t>Model Essay and Discussion</a:t>
            </a:r>
          </a:p>
        </p:txBody>
      </p:sp>
    </p:spTree>
    <p:extLst>
      <p:ext uri="{BB962C8B-B14F-4D97-AF65-F5344CB8AC3E}">
        <p14:creationId xmlns:p14="http://schemas.microsoft.com/office/powerpoint/2010/main" val="164798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What’s the difference between a story and a story used as support in an essay?</a:t>
            </a:r>
          </a:p>
          <a:p>
            <a:r>
              <a:rPr lang="en-US" dirty="0"/>
              <a:t>What’s the “so what</a:t>
            </a:r>
            <a:r>
              <a:rPr lang="en-US"/>
              <a:t>?” factor? </a:t>
            </a:r>
            <a:endParaRPr lang="en-US" dirty="0"/>
          </a:p>
        </p:txBody>
      </p:sp>
      <p:sp>
        <p:nvSpPr>
          <p:cNvPr id="4" name="Title 3"/>
          <p:cNvSpPr>
            <a:spLocks noGrp="1"/>
          </p:cNvSpPr>
          <p:nvPr>
            <p:ph type="title"/>
          </p:nvPr>
        </p:nvSpPr>
        <p:spPr/>
        <p:txBody>
          <a:bodyPr/>
          <a:lstStyle/>
          <a:p>
            <a:r>
              <a:rPr lang="en-US" dirty="0"/>
              <a:t>Story-telling with a Purpose…</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562100"/>
            <a:ext cx="3019425" cy="366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141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543800" cy="4525963"/>
          </a:xfrm>
        </p:spPr>
        <p:txBody>
          <a:bodyPr>
            <a:normAutofit fontScale="85000" lnSpcReduction="10000"/>
          </a:bodyPr>
          <a:lstStyle/>
          <a:p>
            <a:pPr marL="109728" indent="0">
              <a:buNone/>
            </a:pPr>
            <a:r>
              <a:rPr lang="en-US" dirty="0"/>
              <a:t>Part One:</a:t>
            </a:r>
          </a:p>
          <a:p>
            <a:pPr>
              <a:buFont typeface="Wingdings" pitchFamily="2" charset="2"/>
              <a:buChar char="Ø"/>
            </a:pPr>
            <a:r>
              <a:rPr lang="en-US" dirty="0"/>
              <a:t>Complete the Questions for discussion/analysis on </a:t>
            </a:r>
            <a:r>
              <a:rPr lang="en-US" i="1" dirty="0"/>
              <a:t>Champion of the World</a:t>
            </a:r>
          </a:p>
          <a:p>
            <a:pPr marL="109728" indent="0">
              <a:buNone/>
            </a:pPr>
            <a:r>
              <a:rPr lang="en-US" dirty="0"/>
              <a:t>Part Two:</a:t>
            </a:r>
          </a:p>
          <a:p>
            <a:pPr>
              <a:buFont typeface="Wingdings" pitchFamily="2" charset="2"/>
              <a:buChar char="Ø"/>
            </a:pPr>
            <a:r>
              <a:rPr lang="en-US" dirty="0"/>
              <a:t>Take the Narrative Essay assignment and spend 15 to 20 minutes tonight generating prewriting.</a:t>
            </a:r>
          </a:p>
          <a:p>
            <a:r>
              <a:rPr lang="en-US" dirty="0"/>
              <a:t>You should employ one of the techniques covered in class today.</a:t>
            </a:r>
          </a:p>
          <a:p>
            <a:pPr marL="109728" indent="0">
              <a:buNone/>
            </a:pPr>
            <a:r>
              <a:rPr lang="en-US" dirty="0"/>
              <a:t> </a:t>
            </a:r>
          </a:p>
          <a:p>
            <a:pPr marL="109728" indent="0">
              <a:buNone/>
            </a:pPr>
            <a:r>
              <a:rPr lang="en-US" sz="2000" dirty="0"/>
              <a:t>Note: If you choose to use prewriting generated by your diagnostic, make sure to add to it during this time and resubmit it.  </a:t>
            </a:r>
          </a:p>
        </p:txBody>
      </p:sp>
      <p:sp>
        <p:nvSpPr>
          <p:cNvPr id="4" name="Title 3"/>
          <p:cNvSpPr>
            <a:spLocks noGrp="1"/>
          </p:cNvSpPr>
          <p:nvPr>
            <p:ph type="title"/>
          </p:nvPr>
        </p:nvSpPr>
        <p:spPr/>
        <p:txBody>
          <a:bodyPr/>
          <a:lstStyle/>
          <a:p>
            <a:r>
              <a:rPr lang="en-US" dirty="0"/>
              <a:t>Journal #1</a:t>
            </a:r>
          </a:p>
        </p:txBody>
      </p:sp>
    </p:spTree>
    <p:extLst>
      <p:ext uri="{BB962C8B-B14F-4D97-AF65-F5344CB8AC3E}">
        <p14:creationId xmlns:p14="http://schemas.microsoft.com/office/powerpoint/2010/main" val="183113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Important Online Resources </a:t>
            </a:r>
          </a:p>
        </p:txBody>
      </p:sp>
      <p:sp>
        <p:nvSpPr>
          <p:cNvPr id="2" name="Content Placeholder 1"/>
          <p:cNvSpPr>
            <a:spLocks noGrp="1"/>
          </p:cNvSpPr>
          <p:nvPr>
            <p:ph sz="quarter" idx="1"/>
          </p:nvPr>
        </p:nvSpPr>
        <p:spPr/>
        <p:txBody>
          <a:bodyPr>
            <a:normAutofit/>
          </a:bodyPr>
          <a:lstStyle/>
          <a:p>
            <a:pPr>
              <a:buNone/>
            </a:pPr>
            <a:r>
              <a:rPr lang="en-US" b="1" dirty="0"/>
              <a:t>Purdue Online Writing Lab</a:t>
            </a:r>
            <a:endParaRPr lang="en-US" dirty="0"/>
          </a:p>
          <a:p>
            <a:pPr>
              <a:buNone/>
            </a:pPr>
            <a:r>
              <a:rPr lang="en-US" dirty="0"/>
              <a:t>Visit the Online Writing Lab (called OWL) whenever you have an APA question. OWL can be accessed at: </a:t>
            </a:r>
            <a:r>
              <a:rPr lang="en-US" u="sng" dirty="0">
                <a:hlinkClick r:id="rId2"/>
              </a:rPr>
              <a:t>http://owl.english.purdue.edu/owl/resource/560/01/</a:t>
            </a:r>
            <a:endParaRPr lang="en-US" u="sng" dirty="0"/>
          </a:p>
          <a:p>
            <a:endParaRPr lang="en-US" dirty="0"/>
          </a:p>
          <a:p>
            <a:pPr>
              <a:buNone/>
            </a:pPr>
            <a:r>
              <a:rPr lang="en-US" b="1" dirty="0"/>
              <a:t>Our Course Materials</a:t>
            </a:r>
          </a:p>
          <a:p>
            <a:pPr>
              <a:buNone/>
            </a:pPr>
            <a:r>
              <a:rPr lang="en-US" dirty="0">
                <a:hlinkClick r:id="rId3"/>
              </a:rPr>
              <a:t>http://goodwritingdays.com</a:t>
            </a:r>
            <a:endParaRPr lang="en-US" dirty="0"/>
          </a:p>
          <a:p>
            <a:pPr>
              <a:buNone/>
            </a:pPr>
            <a:endParaRPr lang="en-US" dirty="0"/>
          </a:p>
          <a:p>
            <a:pPr>
              <a:buNone/>
            </a:pPr>
            <a:endParaRPr lang="en-US" dirty="0"/>
          </a:p>
        </p:txBody>
      </p:sp>
    </p:spTree>
    <p:extLst>
      <p:ext uri="{BB962C8B-B14F-4D97-AF65-F5344CB8AC3E}">
        <p14:creationId xmlns:p14="http://schemas.microsoft.com/office/powerpoint/2010/main" val="3160033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772400" cy="4525963"/>
          </a:xfrm>
        </p:spPr>
        <p:txBody>
          <a:bodyPr/>
          <a:lstStyle/>
          <a:p>
            <a:r>
              <a:rPr lang="en-US" dirty="0"/>
              <a:t>What is a complete sentence? </a:t>
            </a:r>
          </a:p>
          <a:p>
            <a:endParaRPr lang="en-US" dirty="0"/>
          </a:p>
          <a:p>
            <a:pPr marL="109728" indent="0">
              <a:buNone/>
            </a:pPr>
            <a:r>
              <a:rPr lang="en-US" dirty="0">
                <a:solidFill>
                  <a:srgbClr val="FFC000"/>
                </a:solidFill>
              </a:rPr>
              <a:t>Subject                             Predicate</a:t>
            </a:r>
          </a:p>
          <a:p>
            <a:pPr marL="109728" indent="0">
              <a:buNone/>
            </a:pPr>
            <a:r>
              <a:rPr lang="en-US" dirty="0"/>
              <a:t>The dog				ate its food.</a:t>
            </a:r>
          </a:p>
          <a:p>
            <a:pPr marL="109728" indent="0">
              <a:buNone/>
            </a:pPr>
            <a:endParaRPr lang="en-US" dirty="0"/>
          </a:p>
          <a:p>
            <a:pPr marL="109728" indent="0">
              <a:buNone/>
            </a:pPr>
            <a:endParaRPr lang="en-US" dirty="0"/>
          </a:p>
        </p:txBody>
      </p:sp>
      <p:sp>
        <p:nvSpPr>
          <p:cNvPr id="4" name="Title 3"/>
          <p:cNvSpPr>
            <a:spLocks noGrp="1"/>
          </p:cNvSpPr>
          <p:nvPr>
            <p:ph type="title"/>
          </p:nvPr>
        </p:nvSpPr>
        <p:spPr/>
        <p:txBody>
          <a:bodyPr/>
          <a:lstStyle/>
          <a:p>
            <a:r>
              <a:rPr lang="en-US" dirty="0"/>
              <a:t>Workshop #1: Grammar Review</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886200"/>
            <a:ext cx="2516844" cy="19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4419600"/>
            <a:ext cx="3886200" cy="1200329"/>
          </a:xfrm>
          <a:prstGeom prst="rect">
            <a:avLst/>
          </a:prstGeom>
          <a:noFill/>
        </p:spPr>
        <p:txBody>
          <a:bodyPr wrap="square" rtlCol="0">
            <a:spAutoFit/>
          </a:bodyPr>
          <a:lstStyle/>
          <a:p>
            <a:pPr marL="285750" indent="-285750">
              <a:buFont typeface="Arial" pitchFamily="34" charset="0"/>
              <a:buChar char="•"/>
            </a:pPr>
            <a:r>
              <a:rPr lang="en-US" dirty="0"/>
              <a:t>Complete subject </a:t>
            </a:r>
          </a:p>
          <a:p>
            <a:pPr marL="285750" indent="-285750">
              <a:buFont typeface="Arial" pitchFamily="34" charset="0"/>
              <a:buChar char="•"/>
            </a:pPr>
            <a:r>
              <a:rPr lang="en-US" dirty="0"/>
              <a:t>Complete predicate </a:t>
            </a:r>
          </a:p>
          <a:p>
            <a:pPr marL="285750" indent="-285750">
              <a:buFont typeface="Arial" pitchFamily="34" charset="0"/>
              <a:buChar char="•"/>
            </a:pPr>
            <a:r>
              <a:rPr lang="en-US" dirty="0"/>
              <a:t>Makes sense/provides enough information to complete a thought</a:t>
            </a:r>
          </a:p>
        </p:txBody>
      </p:sp>
    </p:spTree>
    <p:extLst>
      <p:ext uri="{BB962C8B-B14F-4D97-AF65-F5344CB8AC3E}">
        <p14:creationId xmlns:p14="http://schemas.microsoft.com/office/powerpoint/2010/main" val="1069166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315200" cy="4525963"/>
          </a:xfrm>
        </p:spPr>
        <p:txBody>
          <a:bodyPr>
            <a:normAutofit lnSpcReduction="10000"/>
          </a:bodyPr>
          <a:lstStyle/>
          <a:p>
            <a:r>
              <a:rPr lang="en-US" dirty="0"/>
              <a:t>Fragments—either the subject or predicate is missing; the thought is incomplete</a:t>
            </a:r>
          </a:p>
          <a:p>
            <a:r>
              <a:rPr lang="en-US" dirty="0"/>
              <a:t>Run-on Sentences—there is a lack of proper separation between complete thoughts</a:t>
            </a:r>
          </a:p>
          <a:p>
            <a:r>
              <a:rPr lang="en-US" dirty="0"/>
              <a:t>Comma Splices—there is a lack of proper separation between complete thoughts and a comma is used where a stronger mark of punctuation should be </a:t>
            </a:r>
          </a:p>
        </p:txBody>
      </p:sp>
      <p:sp>
        <p:nvSpPr>
          <p:cNvPr id="4" name="Title 3"/>
          <p:cNvSpPr>
            <a:spLocks noGrp="1"/>
          </p:cNvSpPr>
          <p:nvPr>
            <p:ph type="title"/>
          </p:nvPr>
        </p:nvSpPr>
        <p:spPr/>
        <p:txBody>
          <a:bodyPr/>
          <a:lstStyle/>
          <a:p>
            <a:r>
              <a:rPr lang="en-US" dirty="0"/>
              <a:t>Sentence Errors</a:t>
            </a:r>
          </a:p>
        </p:txBody>
      </p:sp>
    </p:spTree>
    <p:extLst>
      <p:ext uri="{BB962C8B-B14F-4D97-AF65-F5344CB8AC3E}">
        <p14:creationId xmlns:p14="http://schemas.microsoft.com/office/powerpoint/2010/main" val="4178265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924800" cy="4525963"/>
          </a:xfrm>
        </p:spPr>
        <p:txBody>
          <a:bodyPr/>
          <a:lstStyle/>
          <a:p>
            <a:pPr marL="109728" indent="0">
              <a:buNone/>
            </a:pPr>
            <a:r>
              <a:rPr lang="en-US" dirty="0">
                <a:solidFill>
                  <a:srgbClr val="FFC000"/>
                </a:solidFill>
              </a:rPr>
              <a:t>General Guidelines—</a:t>
            </a:r>
          </a:p>
          <a:p>
            <a:r>
              <a:rPr lang="en-US" dirty="0"/>
              <a:t>Work with a partner; no more than three per group</a:t>
            </a:r>
          </a:p>
          <a:p>
            <a:r>
              <a:rPr lang="en-US" dirty="0"/>
              <a:t>Place everyone’s name at the top of your assignment (to ensure credit)</a:t>
            </a:r>
          </a:p>
          <a:p>
            <a:r>
              <a:rPr lang="en-US" dirty="0"/>
              <a:t>Complete the practice exercise; then, “trade” to score and discuss your results</a:t>
            </a:r>
          </a:p>
          <a:p>
            <a:r>
              <a:rPr lang="en-US" dirty="0"/>
              <a:t>Ask questions</a:t>
            </a:r>
          </a:p>
          <a:p>
            <a:r>
              <a:rPr lang="en-US" dirty="0"/>
              <a:t>Make corrections where </a:t>
            </a:r>
            <a:r>
              <a:rPr lang="en-US"/>
              <a:t>needed </a:t>
            </a:r>
          </a:p>
          <a:p>
            <a:pPr marL="109728" indent="0">
              <a:buNone/>
            </a:pPr>
            <a:endParaRPr lang="en-US" dirty="0"/>
          </a:p>
          <a:p>
            <a:pPr marL="109728" indent="0">
              <a:buNone/>
            </a:pPr>
            <a:endParaRPr lang="en-US" dirty="0"/>
          </a:p>
          <a:p>
            <a:pPr marL="109728" indent="0">
              <a:buNone/>
            </a:pPr>
            <a:endParaRPr lang="en-US" dirty="0"/>
          </a:p>
        </p:txBody>
      </p:sp>
      <p:sp>
        <p:nvSpPr>
          <p:cNvPr id="4" name="Title 3"/>
          <p:cNvSpPr>
            <a:spLocks noGrp="1"/>
          </p:cNvSpPr>
          <p:nvPr>
            <p:ph type="title"/>
          </p:nvPr>
        </p:nvSpPr>
        <p:spPr/>
        <p:txBody>
          <a:bodyPr/>
          <a:lstStyle/>
          <a:p>
            <a:r>
              <a:rPr lang="en-US" dirty="0"/>
              <a:t>Workshop #1 </a:t>
            </a:r>
          </a:p>
        </p:txBody>
      </p:sp>
    </p:spTree>
    <p:extLst>
      <p:ext uri="{BB962C8B-B14F-4D97-AF65-F5344CB8AC3E}">
        <p14:creationId xmlns:p14="http://schemas.microsoft.com/office/powerpoint/2010/main" val="326610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229600" cy="4525963"/>
          </a:xfrm>
        </p:spPr>
        <p:txBody>
          <a:bodyPr/>
          <a:lstStyle/>
          <a:p>
            <a:r>
              <a:rPr lang="en-US" dirty="0"/>
              <a:t>Five major goals:</a:t>
            </a:r>
          </a:p>
          <a:p>
            <a:pPr marL="109728" indent="0">
              <a:buNone/>
            </a:pPr>
            <a:endParaRPr lang="en-US" dirty="0"/>
          </a:p>
          <a:p>
            <a:pPr lvl="1"/>
            <a:r>
              <a:rPr lang="en-US" dirty="0"/>
              <a:t>Rhetorical knowledge and analysis</a:t>
            </a:r>
          </a:p>
          <a:p>
            <a:pPr lvl="1"/>
            <a:r>
              <a:rPr lang="en-US" dirty="0"/>
              <a:t>Critical thinking, reading, and writing</a:t>
            </a:r>
          </a:p>
          <a:p>
            <a:pPr lvl="1"/>
            <a:r>
              <a:rPr lang="en-US" dirty="0"/>
              <a:t>Writing processes/methods</a:t>
            </a:r>
          </a:p>
          <a:p>
            <a:pPr lvl="1"/>
            <a:r>
              <a:rPr lang="en-US" dirty="0"/>
              <a:t>Knowledge of standards conventions</a:t>
            </a:r>
          </a:p>
          <a:p>
            <a:pPr lvl="1"/>
            <a:r>
              <a:rPr lang="en-US" dirty="0"/>
              <a:t>Composing in electronic environments</a:t>
            </a:r>
          </a:p>
          <a:p>
            <a:pPr lvl="1"/>
            <a:endParaRPr lang="en-US" dirty="0"/>
          </a:p>
          <a:p>
            <a:pPr lvl="1"/>
            <a:endParaRPr lang="en-US" dirty="0"/>
          </a:p>
          <a:p>
            <a:pPr lvl="1"/>
            <a:endParaRPr lang="en-US" dirty="0"/>
          </a:p>
        </p:txBody>
      </p:sp>
      <p:sp>
        <p:nvSpPr>
          <p:cNvPr id="4" name="Title 3"/>
          <p:cNvSpPr>
            <a:spLocks noGrp="1"/>
          </p:cNvSpPr>
          <p:nvPr>
            <p:ph type="title"/>
          </p:nvPr>
        </p:nvSpPr>
        <p:spPr/>
        <p:txBody>
          <a:bodyPr/>
          <a:lstStyle/>
          <a:p>
            <a:r>
              <a:rPr lang="en-US" dirty="0"/>
              <a:t>Learning Goals for this Course</a:t>
            </a:r>
          </a:p>
        </p:txBody>
      </p:sp>
    </p:spTree>
    <p:extLst>
      <p:ext uri="{BB962C8B-B14F-4D97-AF65-F5344CB8AC3E}">
        <p14:creationId xmlns:p14="http://schemas.microsoft.com/office/powerpoint/2010/main" val="188539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676400"/>
            <a:ext cx="4038600" cy="4330891"/>
          </a:xfrm>
        </p:spPr>
        <p:txBody>
          <a:bodyPr/>
          <a:lstStyle/>
          <a:p>
            <a:pPr marL="109728" indent="0">
              <a:buNone/>
            </a:pPr>
            <a:r>
              <a:rPr lang="en-US" dirty="0">
                <a:solidFill>
                  <a:srgbClr val="FF0000"/>
                </a:solidFill>
              </a:rPr>
              <a:t>Rhetoric </a:t>
            </a:r>
            <a:r>
              <a:rPr lang="en-US" dirty="0"/>
              <a:t>is a method (or set of methods) for conveying ideas to an audience—whether in written or spoken form</a:t>
            </a:r>
          </a:p>
        </p:txBody>
      </p:sp>
      <p:sp>
        <p:nvSpPr>
          <p:cNvPr id="4" name="Title 3"/>
          <p:cNvSpPr>
            <a:spLocks noGrp="1"/>
          </p:cNvSpPr>
          <p:nvPr>
            <p:ph type="title"/>
          </p:nvPr>
        </p:nvSpPr>
        <p:spPr/>
        <p:txBody>
          <a:bodyPr/>
          <a:lstStyle/>
          <a:p>
            <a:r>
              <a:rPr lang="en-US" dirty="0"/>
              <a:t>What is Rhetoric?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0"/>
            <a:ext cx="4114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39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1790700" y="1408331"/>
            <a:ext cx="5562600" cy="3733800"/>
          </a:xfrm>
          <a:prstGeom prst="triangle">
            <a:avLst>
              <a:gd name="adj" fmla="val 49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95400" y="5125224"/>
            <a:ext cx="990600" cy="381000"/>
          </a:xfrm>
          <a:prstGeom prst="rect">
            <a:avLst/>
          </a:prstGeom>
          <a:noFill/>
        </p:spPr>
        <p:txBody>
          <a:bodyPr wrap="square" rtlCol="0">
            <a:spAutoFit/>
          </a:bodyPr>
          <a:lstStyle/>
          <a:p>
            <a:r>
              <a:rPr lang="en-US" b="1" dirty="0" err="1"/>
              <a:t>Rhetor</a:t>
            </a:r>
            <a:r>
              <a:rPr lang="en-US" dirty="0"/>
              <a:t> </a:t>
            </a:r>
          </a:p>
        </p:txBody>
      </p:sp>
      <p:sp>
        <p:nvSpPr>
          <p:cNvPr id="8" name="TextBox 7"/>
          <p:cNvSpPr txBox="1"/>
          <p:nvPr/>
        </p:nvSpPr>
        <p:spPr>
          <a:xfrm rot="18326411">
            <a:off x="2516611" y="2648668"/>
            <a:ext cx="1236917" cy="400110"/>
          </a:xfrm>
          <a:prstGeom prst="rect">
            <a:avLst/>
          </a:prstGeom>
          <a:noFill/>
        </p:spPr>
        <p:txBody>
          <a:bodyPr wrap="square" rtlCol="0">
            <a:spAutoFit/>
          </a:bodyPr>
          <a:lstStyle/>
          <a:p>
            <a:r>
              <a:rPr lang="en-US" sz="2000" b="1" dirty="0"/>
              <a:t>INTENT</a:t>
            </a:r>
          </a:p>
        </p:txBody>
      </p:sp>
      <p:sp>
        <p:nvSpPr>
          <p:cNvPr id="9" name="TextBox 8"/>
          <p:cNvSpPr txBox="1"/>
          <p:nvPr/>
        </p:nvSpPr>
        <p:spPr>
          <a:xfrm>
            <a:off x="3694775" y="762000"/>
            <a:ext cx="2909062" cy="646331"/>
          </a:xfrm>
          <a:prstGeom prst="rect">
            <a:avLst/>
          </a:prstGeom>
          <a:noFill/>
        </p:spPr>
        <p:txBody>
          <a:bodyPr wrap="square" rtlCol="0">
            <a:spAutoFit/>
          </a:bodyPr>
          <a:lstStyle/>
          <a:p>
            <a:r>
              <a:rPr lang="en-US" b="1" dirty="0"/>
              <a:t>   Product</a:t>
            </a:r>
          </a:p>
          <a:p>
            <a:r>
              <a:rPr lang="en-US" b="1" dirty="0"/>
              <a:t> </a:t>
            </a:r>
            <a:r>
              <a:rPr lang="en-US" dirty="0"/>
              <a:t>(Essay, Speech, etc.) </a:t>
            </a:r>
          </a:p>
        </p:txBody>
      </p:sp>
      <p:sp>
        <p:nvSpPr>
          <p:cNvPr id="10" name="TextBox 9"/>
          <p:cNvSpPr txBox="1"/>
          <p:nvPr/>
        </p:nvSpPr>
        <p:spPr>
          <a:xfrm rot="3081086">
            <a:off x="5274817" y="2947954"/>
            <a:ext cx="2067856" cy="369332"/>
          </a:xfrm>
          <a:prstGeom prst="rect">
            <a:avLst/>
          </a:prstGeom>
          <a:noFill/>
        </p:spPr>
        <p:txBody>
          <a:bodyPr wrap="square" rtlCol="0">
            <a:spAutoFit/>
          </a:bodyPr>
          <a:lstStyle/>
          <a:p>
            <a:r>
              <a:rPr lang="en-US" b="1" dirty="0"/>
              <a:t>EXPECTATIONS</a:t>
            </a:r>
          </a:p>
        </p:txBody>
      </p:sp>
      <p:sp>
        <p:nvSpPr>
          <p:cNvPr id="11" name="TextBox 10"/>
          <p:cNvSpPr txBox="1"/>
          <p:nvPr/>
        </p:nvSpPr>
        <p:spPr>
          <a:xfrm>
            <a:off x="6858000" y="5158085"/>
            <a:ext cx="1524000" cy="369332"/>
          </a:xfrm>
          <a:prstGeom prst="rect">
            <a:avLst/>
          </a:prstGeom>
          <a:noFill/>
        </p:spPr>
        <p:txBody>
          <a:bodyPr wrap="square" rtlCol="0">
            <a:spAutoFit/>
          </a:bodyPr>
          <a:lstStyle/>
          <a:p>
            <a:r>
              <a:rPr lang="en-US" b="1" dirty="0"/>
              <a:t>Audience</a:t>
            </a:r>
          </a:p>
        </p:txBody>
      </p:sp>
      <p:sp>
        <p:nvSpPr>
          <p:cNvPr id="12" name="TextBox 11"/>
          <p:cNvSpPr txBox="1"/>
          <p:nvPr/>
        </p:nvSpPr>
        <p:spPr>
          <a:xfrm>
            <a:off x="609600" y="914400"/>
            <a:ext cx="1828800" cy="707886"/>
          </a:xfrm>
          <a:prstGeom prst="rect">
            <a:avLst/>
          </a:prstGeom>
          <a:noFill/>
        </p:spPr>
        <p:txBody>
          <a:bodyPr wrap="square" rtlCol="0">
            <a:spAutoFit/>
          </a:bodyPr>
          <a:lstStyle/>
          <a:p>
            <a:r>
              <a:rPr lang="en-US" sz="2000" b="1" i="1" dirty="0"/>
              <a:t>How Rhetoric Works…</a:t>
            </a:r>
          </a:p>
        </p:txBody>
      </p:sp>
    </p:spTree>
    <p:extLst>
      <p:ext uri="{BB962C8B-B14F-4D97-AF65-F5344CB8AC3E}">
        <p14:creationId xmlns:p14="http://schemas.microsoft.com/office/powerpoint/2010/main" val="8818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924800" cy="4525963"/>
          </a:xfrm>
        </p:spPr>
        <p:txBody>
          <a:bodyPr/>
          <a:lstStyle/>
          <a:p>
            <a:pPr>
              <a:buFont typeface="Wingdings" pitchFamily="2" charset="2"/>
              <a:buChar char="Ø"/>
            </a:pPr>
            <a:r>
              <a:rPr lang="en-US" b="1" u="sng" dirty="0">
                <a:solidFill>
                  <a:srgbClr val="FFC000"/>
                </a:solidFill>
              </a:rPr>
              <a:t>Ethos:</a:t>
            </a:r>
            <a:r>
              <a:rPr lang="en-US" b="1" u="sng" dirty="0"/>
              <a:t> </a:t>
            </a:r>
            <a:r>
              <a:rPr lang="en-US" b="1" dirty="0"/>
              <a:t>the use of cultural norms or understanding to convince an audience of an idea</a:t>
            </a:r>
            <a:endParaRPr lang="en-US" b="1" dirty="0">
              <a:solidFill>
                <a:srgbClr val="FFC000"/>
              </a:solidFill>
            </a:endParaRPr>
          </a:p>
          <a:p>
            <a:pPr>
              <a:buFont typeface="Wingdings" pitchFamily="2" charset="2"/>
              <a:buChar char="Ø"/>
            </a:pPr>
            <a:r>
              <a:rPr lang="en-US" b="1" u="sng" dirty="0">
                <a:solidFill>
                  <a:srgbClr val="FFC000"/>
                </a:solidFill>
              </a:rPr>
              <a:t>Logos: </a:t>
            </a:r>
            <a:r>
              <a:rPr lang="en-US" b="1" dirty="0"/>
              <a:t>the use of logic to convince an audience of an idea</a:t>
            </a:r>
            <a:endParaRPr lang="en-US" b="1" dirty="0">
              <a:solidFill>
                <a:srgbClr val="FFC000"/>
              </a:solidFill>
            </a:endParaRPr>
          </a:p>
          <a:p>
            <a:pPr>
              <a:buFont typeface="Wingdings" pitchFamily="2" charset="2"/>
              <a:buChar char="Ø"/>
            </a:pPr>
            <a:r>
              <a:rPr lang="en-US" b="1" u="sng" dirty="0">
                <a:solidFill>
                  <a:srgbClr val="FFC000"/>
                </a:solidFill>
              </a:rPr>
              <a:t>Pathos: </a:t>
            </a:r>
            <a:r>
              <a:rPr lang="en-US" b="1" dirty="0"/>
              <a:t>the use of emotion to convince an audience of an idea</a:t>
            </a:r>
          </a:p>
          <a:p>
            <a:pPr marL="109728" indent="0">
              <a:buNone/>
            </a:pPr>
            <a:endParaRPr lang="en-US" dirty="0"/>
          </a:p>
          <a:p>
            <a:pPr marL="109728" indent="0">
              <a:buNone/>
            </a:pPr>
            <a:r>
              <a:rPr lang="en-US" sz="2400" dirty="0"/>
              <a:t>We’ll talk about these a lot this term! </a:t>
            </a:r>
          </a:p>
        </p:txBody>
      </p:sp>
      <p:sp>
        <p:nvSpPr>
          <p:cNvPr id="4" name="Title 3"/>
          <p:cNvSpPr>
            <a:spLocks noGrp="1"/>
          </p:cNvSpPr>
          <p:nvPr>
            <p:ph type="title"/>
          </p:nvPr>
        </p:nvSpPr>
        <p:spPr/>
        <p:txBody>
          <a:bodyPr/>
          <a:lstStyle/>
          <a:p>
            <a:r>
              <a:rPr lang="en-US" dirty="0"/>
              <a:t>Tools of Rhetoric</a:t>
            </a:r>
          </a:p>
        </p:txBody>
      </p:sp>
    </p:spTree>
    <p:extLst>
      <p:ext uri="{BB962C8B-B14F-4D97-AF65-F5344CB8AC3E}">
        <p14:creationId xmlns:p14="http://schemas.microsoft.com/office/powerpoint/2010/main" val="2574274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467600" cy="4525963"/>
          </a:xfrm>
        </p:spPr>
        <p:txBody>
          <a:bodyPr>
            <a:normAutofit/>
          </a:bodyPr>
          <a:lstStyle/>
          <a:p>
            <a:r>
              <a:rPr lang="en-US" dirty="0"/>
              <a:t>The Logical Appeal:</a:t>
            </a:r>
          </a:p>
          <a:p>
            <a:pPr marL="109728" indent="0">
              <a:buNone/>
            </a:pPr>
            <a:r>
              <a:rPr lang="en-US" dirty="0"/>
              <a:t>   This + This = That</a:t>
            </a:r>
          </a:p>
          <a:p>
            <a:endParaRPr lang="en-US" sz="1400" dirty="0"/>
          </a:p>
          <a:p>
            <a:r>
              <a:rPr lang="en-US" sz="1400" dirty="0"/>
              <a:t>The cook is dead.</a:t>
            </a:r>
          </a:p>
          <a:p>
            <a:r>
              <a:rPr lang="en-US" sz="1400" dirty="0"/>
              <a:t>His body is in the kitchen. </a:t>
            </a:r>
          </a:p>
          <a:p>
            <a:r>
              <a:rPr lang="en-US" sz="1400" dirty="0"/>
              <a:t>There are muddy footprints </a:t>
            </a:r>
          </a:p>
          <a:p>
            <a:pPr marL="109728" indent="0">
              <a:buNone/>
            </a:pPr>
            <a:r>
              <a:rPr lang="en-US" sz="1400" dirty="0"/>
              <a:t>leading up to the body and away from it.</a:t>
            </a:r>
          </a:p>
          <a:p>
            <a:r>
              <a:rPr lang="en-US" sz="1400" dirty="0"/>
              <a:t>The butler is wearing muddy shoes,</a:t>
            </a:r>
          </a:p>
          <a:p>
            <a:pPr marL="109728" indent="0">
              <a:buNone/>
            </a:pPr>
            <a:r>
              <a:rPr lang="en-US" sz="1400" dirty="0"/>
              <a:t>and his shoes are the same size </a:t>
            </a:r>
          </a:p>
          <a:p>
            <a:pPr marL="109728" indent="0">
              <a:buNone/>
            </a:pPr>
            <a:r>
              <a:rPr lang="en-US" sz="1400" dirty="0"/>
              <a:t>as the muddy prints. </a:t>
            </a:r>
          </a:p>
          <a:p>
            <a:r>
              <a:rPr lang="en-US" sz="1400" i="1" dirty="0"/>
              <a:t>The butler did it!</a:t>
            </a:r>
          </a:p>
          <a:p>
            <a:pPr marL="109728" indent="0">
              <a:buNone/>
            </a:pPr>
            <a:endParaRPr lang="en-US" dirty="0"/>
          </a:p>
        </p:txBody>
      </p:sp>
      <p:sp>
        <p:nvSpPr>
          <p:cNvPr id="4" name="Title 3"/>
          <p:cNvSpPr>
            <a:spLocks noGrp="1"/>
          </p:cNvSpPr>
          <p:nvPr>
            <p:ph type="title"/>
          </p:nvPr>
        </p:nvSpPr>
        <p:spPr/>
        <p:txBody>
          <a:bodyPr/>
          <a:lstStyle/>
          <a:p>
            <a:r>
              <a:rPr lang="en-US" dirty="0"/>
              <a:t>Logos: Logic</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828800"/>
            <a:ext cx="42430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394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FCA09D6FA2DC4EBCCC22973259B782" ma:contentTypeVersion="0" ma:contentTypeDescription="Create a new document." ma:contentTypeScope="" ma:versionID="48e5b94d3aa305854a6189a68b6e208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C77F84B-A5EE-4234-A43B-5B7C54B27B31}">
  <ds:schemaRefs>
    <ds:schemaRef ds:uri="http://schemas.microsoft.com/sharepoint/v3/contenttype/forms"/>
  </ds:schemaRefs>
</ds:datastoreItem>
</file>

<file path=customXml/itemProps2.xml><?xml version="1.0" encoding="utf-8"?>
<ds:datastoreItem xmlns:ds="http://schemas.openxmlformats.org/officeDocument/2006/customXml" ds:itemID="{AFB26FB3-C6E1-45A5-A1EC-BB4596E35BA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3.xml><?xml version="1.0" encoding="utf-8"?>
<ds:datastoreItem xmlns:ds="http://schemas.openxmlformats.org/officeDocument/2006/customXml" ds:itemID="{4FE59A3F-A395-46C8-90DF-BA00A2842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Concourse</Template>
  <TotalTime>2645</TotalTime>
  <Words>1864</Words>
  <Application>Microsoft Office PowerPoint</Application>
  <PresentationFormat>On-screen Show (4:3)</PresentationFormat>
  <Paragraphs>260</Paragraphs>
  <Slides>42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ＭＳ Ｐゴシック</vt:lpstr>
      <vt:lpstr>Arial</vt:lpstr>
      <vt:lpstr>Calibri</vt:lpstr>
      <vt:lpstr>Lucida Sans Unicode</vt:lpstr>
      <vt:lpstr>Times New Roman</vt:lpstr>
      <vt:lpstr>Verdana</vt:lpstr>
      <vt:lpstr>Wingdings</vt:lpstr>
      <vt:lpstr>Wingdings 2</vt:lpstr>
      <vt:lpstr>Wingdings 3</vt:lpstr>
      <vt:lpstr>Concourse</vt:lpstr>
      <vt:lpstr>1_Concourse</vt:lpstr>
      <vt:lpstr>College Composition I</vt:lpstr>
      <vt:lpstr>Essay Structure</vt:lpstr>
      <vt:lpstr>General Format</vt:lpstr>
      <vt:lpstr>Important Online Resources </vt:lpstr>
      <vt:lpstr>Learning Goals for this Course</vt:lpstr>
      <vt:lpstr>What is Rhetoric? </vt:lpstr>
      <vt:lpstr>PowerPoint Presentation</vt:lpstr>
      <vt:lpstr>Tools of Rhetoric</vt:lpstr>
      <vt:lpstr>Logos: Logic</vt:lpstr>
      <vt:lpstr>Ethos </vt:lpstr>
      <vt:lpstr>Pathos</vt:lpstr>
      <vt:lpstr>Aspects of Rhetoric</vt:lpstr>
      <vt:lpstr>Essays</vt:lpstr>
      <vt:lpstr>Essays are like…</vt:lpstr>
      <vt:lpstr>Writing Process</vt:lpstr>
      <vt:lpstr>The “So What?” Factor </vt:lpstr>
      <vt:lpstr>Show…don’t tell! </vt:lpstr>
      <vt:lpstr>Genres</vt:lpstr>
      <vt:lpstr>The Writing Process</vt:lpstr>
      <vt:lpstr>Prewriting and the Thesis</vt:lpstr>
      <vt:lpstr>The Writing Process</vt:lpstr>
      <vt:lpstr>Prewriting Strategies </vt:lpstr>
      <vt:lpstr>PowerPoint Presentation</vt:lpstr>
      <vt:lpstr>PowerPoint Presentation</vt:lpstr>
      <vt:lpstr>PowerPoint Presentation</vt:lpstr>
      <vt:lpstr>Critical Thinking, Reading, Writing</vt:lpstr>
      <vt:lpstr>Why Read Critically?</vt:lpstr>
      <vt:lpstr>Pre-Reading Strategies</vt:lpstr>
      <vt:lpstr>Active Reading Strategies</vt:lpstr>
      <vt:lpstr>Annotate</vt:lpstr>
      <vt:lpstr>Comprehending</vt:lpstr>
      <vt:lpstr>Reflecting</vt:lpstr>
      <vt:lpstr>Preparing to Write - Analyze</vt:lpstr>
      <vt:lpstr>Preparing to Write - Interpret</vt:lpstr>
      <vt:lpstr>Preparing to Write - Synthesize</vt:lpstr>
      <vt:lpstr>Preparing to Write - Critique</vt:lpstr>
      <vt:lpstr>Model Essay and Discussion</vt:lpstr>
      <vt:lpstr>Story-telling with a Purpose…</vt:lpstr>
      <vt:lpstr>Journal #1</vt:lpstr>
      <vt:lpstr>Workshop #1: Grammar Review</vt:lpstr>
      <vt:lpstr>Sentence Errors</vt:lpstr>
      <vt:lpstr>Workshop #1 </vt:lpstr>
    </vt:vector>
  </TitlesOfParts>
  <Company>University of Arkansas - Fort Smith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mjones</dc:creator>
  <cp:lastModifiedBy>Chris McDaniel</cp:lastModifiedBy>
  <cp:revision>37</cp:revision>
  <dcterms:created xsi:type="dcterms:W3CDTF">2010-08-22T19:07:24Z</dcterms:created>
  <dcterms:modified xsi:type="dcterms:W3CDTF">2017-08-07T00:02:43Z</dcterms:modified>
</cp:coreProperties>
</file>